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57" r:id="rId3"/>
    <p:sldId id="262" r:id="rId4"/>
    <p:sldId id="263" r:id="rId5"/>
    <p:sldId id="258" r:id="rId6"/>
    <p:sldId id="264" r:id="rId7"/>
    <p:sldId id="265" r:id="rId8"/>
    <p:sldId id="270" r:id="rId9"/>
    <p:sldId id="303" r:id="rId10"/>
    <p:sldId id="286" r:id="rId11"/>
    <p:sldId id="299" r:id="rId12"/>
    <p:sldId id="266" r:id="rId13"/>
    <p:sldId id="300" r:id="rId14"/>
    <p:sldId id="279" r:id="rId15"/>
    <p:sldId id="322" r:id="rId16"/>
    <p:sldId id="301" r:id="rId17"/>
    <p:sldId id="274" r:id="rId18"/>
    <p:sldId id="271" r:id="rId19"/>
    <p:sldId id="272" r:id="rId20"/>
    <p:sldId id="267" r:id="rId21"/>
    <p:sldId id="302" r:id="rId22"/>
    <p:sldId id="275" r:id="rId23"/>
    <p:sldId id="278" r:id="rId24"/>
    <p:sldId id="273" r:id="rId25"/>
    <p:sldId id="276" r:id="rId26"/>
    <p:sldId id="325" r:id="rId27"/>
    <p:sldId id="304" r:id="rId28"/>
    <p:sldId id="269" r:id="rId29"/>
    <p:sldId id="280" r:id="rId30"/>
    <p:sldId id="287" r:id="rId31"/>
    <p:sldId id="298" r:id="rId32"/>
    <p:sldId id="320" r:id="rId33"/>
    <p:sldId id="296" r:id="rId34"/>
    <p:sldId id="297" r:id="rId35"/>
    <p:sldId id="288" r:id="rId36"/>
    <p:sldId id="305" r:id="rId37"/>
    <p:sldId id="313" r:id="rId38"/>
    <p:sldId id="289" r:id="rId39"/>
    <p:sldId id="306" r:id="rId40"/>
    <p:sldId id="291" r:id="rId41"/>
    <p:sldId id="290" r:id="rId42"/>
    <p:sldId id="307" r:id="rId43"/>
    <p:sldId id="295" r:id="rId44"/>
    <p:sldId id="292" r:id="rId45"/>
    <p:sldId id="294" r:id="rId46"/>
    <p:sldId id="293" r:id="rId47"/>
    <p:sldId id="277" r:id="rId48"/>
    <p:sldId id="312" r:id="rId49"/>
    <p:sldId id="281" r:id="rId50"/>
    <p:sldId id="308" r:id="rId51"/>
    <p:sldId id="282" r:id="rId52"/>
    <p:sldId id="283" r:id="rId53"/>
    <p:sldId id="284" r:id="rId54"/>
    <p:sldId id="285" r:id="rId55"/>
    <p:sldId id="309" r:id="rId56"/>
    <p:sldId id="316" r:id="rId57"/>
    <p:sldId id="310" r:id="rId58"/>
    <p:sldId id="319" r:id="rId59"/>
    <p:sldId id="311" r:id="rId60"/>
    <p:sldId id="314" r:id="rId61"/>
    <p:sldId id="317" r:id="rId62"/>
    <p:sldId id="318" r:id="rId63"/>
    <p:sldId id="259" r:id="rId64"/>
    <p:sldId id="324" r:id="rId65"/>
  </p:sldIdLst>
  <p:sldSz cx="12192000" cy="6858000"/>
  <p:notesSz cx="9309100" cy="7023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99"/>
    <a:srgbClr val="99FF66"/>
    <a:srgbClr val="99FF99"/>
    <a:srgbClr val="CCFFCC"/>
    <a:srgbClr val="E2A610"/>
    <a:srgbClr val="DCC538"/>
    <a:srgbClr val="F0B624"/>
    <a:srgbClr val="FCD118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6" autoAdjust="0"/>
    <p:restoredTop sz="94619" autoAdjust="0"/>
  </p:normalViewPr>
  <p:slideViewPr>
    <p:cSldViewPr snapToGrid="0">
      <p:cViewPr varScale="1">
        <p:scale>
          <a:sx n="70" d="100"/>
          <a:sy n="70" d="100"/>
        </p:scale>
        <p:origin x="-50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1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193" y="0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945F0-7548-4AC4-A485-360A38BFCB9B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70987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193" y="6670987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44563-8473-4C44-83A1-5B222FBC2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7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193" y="0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7A566-4448-4389-98B0-36DB43332716}" type="datetimeFigureOut">
              <a:rPr lang="en-US" smtClean="0"/>
              <a:t>11/19/2018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69" y="3379807"/>
            <a:ext cx="7448963" cy="276540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987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193" y="6670987"/>
            <a:ext cx="4033804" cy="3521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8FC716-8889-4993-9AB4-7AA4B9FA9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421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HOLD orders ---</a:t>
            </a:r>
            <a:r>
              <a:rPr lang="en-US" baseline="0" dirty="0" smtClean="0"/>
              <a:t> LEVEL OF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FC716-8889-4993-9AB4-7AA4B9FA923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770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11/19/2018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24.jpg"/><Relationship Id="rId5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0.wdp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6.png"/><Relationship Id="rId5" Type="http://schemas.microsoft.com/office/2007/relationships/hdphoto" Target="../media/hdphoto9.wdp"/><Relationship Id="rId10" Type="http://schemas.openxmlformats.org/officeDocument/2006/relationships/image" Target="../media/image2.png"/><Relationship Id="rId4" Type="http://schemas.openxmlformats.org/officeDocument/2006/relationships/image" Target="../media/image25.png"/><Relationship Id="rId9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.png"/><Relationship Id="rId5" Type="http://schemas.microsoft.com/office/2007/relationships/hdphoto" Target="../media/hdphoto12.wdp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g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4.wdp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2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2.png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51.jpg"/><Relationship Id="rId5" Type="http://schemas.openxmlformats.org/officeDocument/2006/relationships/image" Target="../media/image50.png"/><Relationship Id="rId10" Type="http://schemas.openxmlformats.org/officeDocument/2006/relationships/image" Target="../media/image2.png"/><Relationship Id="rId4" Type="http://schemas.openxmlformats.org/officeDocument/2006/relationships/image" Target="../media/image49.jpg"/><Relationship Id="rId9" Type="http://schemas.openxmlformats.org/officeDocument/2006/relationships/image" Target="../media/image5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2" Type="http://schemas.microsoft.com/office/2007/relationships/media" Target="../media/media3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56.jpg"/><Relationship Id="rId5" Type="http://schemas.openxmlformats.org/officeDocument/2006/relationships/image" Target="../media/image54.jp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56.jpg"/><Relationship Id="rId5" Type="http://schemas.openxmlformats.org/officeDocument/2006/relationships/image" Target="../media/image54.jp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7.png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56.jpg"/><Relationship Id="rId5" Type="http://schemas.openxmlformats.org/officeDocument/2006/relationships/image" Target="../media/image54.jp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2.png"/><Relationship Id="rId4" Type="http://schemas.openxmlformats.org/officeDocument/2006/relationships/image" Target="../media/image5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2.png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0.wav"/><Relationship Id="rId1" Type="http://schemas.microsoft.com/office/2007/relationships/media" Target="../media/media40.wav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6" Type="http://schemas.openxmlformats.org/officeDocument/2006/relationships/image" Target="../media/image2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6" Type="http://schemas.openxmlformats.org/officeDocument/2006/relationships/image" Target="../media/image2.png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wav"/><Relationship Id="rId1" Type="http://schemas.microsoft.com/office/2007/relationships/media" Target="../media/media44.wav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wav"/><Relationship Id="rId1" Type="http://schemas.microsoft.com/office/2007/relationships/media" Target="../media/media45.wav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wav"/><Relationship Id="rId1" Type="http://schemas.microsoft.com/office/2007/relationships/media" Target="../media/media46.wav"/><Relationship Id="rId5" Type="http://schemas.openxmlformats.org/officeDocument/2006/relationships/image" Target="../media/image2.png"/><Relationship Id="rId4" Type="http://schemas.openxmlformats.org/officeDocument/2006/relationships/image" Target="../media/image5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7.wav"/><Relationship Id="rId1" Type="http://schemas.microsoft.com/office/2007/relationships/media" Target="../media/media47.wav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8.wav"/><Relationship Id="rId1" Type="http://schemas.microsoft.com/office/2007/relationships/media" Target="../media/media48.wav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wav"/><Relationship Id="rId1" Type="http://schemas.microsoft.com/office/2007/relationships/media" Target="../media/media49.wav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1.wav"/><Relationship Id="rId1" Type="http://schemas.microsoft.com/office/2007/relationships/media" Target="../media/media51.wav"/><Relationship Id="rId5" Type="http://schemas.openxmlformats.org/officeDocument/2006/relationships/image" Target="../media/image2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2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8.png"/><Relationship Id="rId2" Type="http://schemas.openxmlformats.org/officeDocument/2006/relationships/audio" Target="../media/media53.wav"/><Relationship Id="rId1" Type="http://schemas.microsoft.com/office/2007/relationships/media" Target="../media/media53.wav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4.wav"/><Relationship Id="rId1" Type="http://schemas.microsoft.com/office/2007/relationships/media" Target="../media/media54.wav"/><Relationship Id="rId5" Type="http://schemas.openxmlformats.org/officeDocument/2006/relationships/image" Target="../media/image2.png"/><Relationship Id="rId4" Type="http://schemas.openxmlformats.org/officeDocument/2006/relationships/image" Target="../media/image6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5.wav"/><Relationship Id="rId1" Type="http://schemas.microsoft.com/office/2007/relationships/media" Target="../media/media55.wav"/><Relationship Id="rId6" Type="http://schemas.openxmlformats.org/officeDocument/2006/relationships/image" Target="../media/image2.png"/><Relationship Id="rId5" Type="http://schemas.microsoft.com/office/2007/relationships/hdphoto" Target="../media/hdphoto15.wdp"/><Relationship Id="rId4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av"/><Relationship Id="rId7" Type="http://schemas.openxmlformats.org/officeDocument/2006/relationships/image" Target="../media/image2.png"/><Relationship Id="rId2" Type="http://schemas.microsoft.com/office/2007/relationships/media" Target="../media/media56.wav"/><Relationship Id="rId1" Type="http://schemas.openxmlformats.org/officeDocument/2006/relationships/tags" Target="../tags/tag2.xml"/><Relationship Id="rId6" Type="http://schemas.microsoft.com/office/2007/relationships/hdphoto" Target="../media/hdphoto15.wdp"/><Relationship Id="rId5" Type="http://schemas.openxmlformats.org/officeDocument/2006/relationships/image" Target="../media/image71.png"/><Relationship Id="rId4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7.wav"/><Relationship Id="rId1" Type="http://schemas.microsoft.com/office/2007/relationships/media" Target="../media/media57.wav"/><Relationship Id="rId5" Type="http://schemas.openxmlformats.org/officeDocument/2006/relationships/image" Target="../media/image2.png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8.wav"/><Relationship Id="rId1" Type="http://schemas.microsoft.com/office/2007/relationships/media" Target="../media/media58.wav"/><Relationship Id="rId5" Type="http://schemas.openxmlformats.org/officeDocument/2006/relationships/image" Target="../media/image2.png"/><Relationship Id="rId4" Type="http://schemas.openxmlformats.org/officeDocument/2006/relationships/image" Target="../media/image7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0.wav"/><Relationship Id="rId1" Type="http://schemas.microsoft.com/office/2007/relationships/media" Target="../media/media60.wav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1.wav"/><Relationship Id="rId1" Type="http://schemas.microsoft.com/office/2007/relationships/media" Target="../media/media61.wav"/><Relationship Id="rId5" Type="http://schemas.openxmlformats.org/officeDocument/2006/relationships/image" Target="../media/image2.png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2.wav"/><Relationship Id="rId1" Type="http://schemas.microsoft.com/office/2007/relationships/media" Target="../media/media62.wav"/><Relationship Id="rId6" Type="http://schemas.openxmlformats.org/officeDocument/2006/relationships/image" Target="../media/image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wav"/><Relationship Id="rId1" Type="http://schemas.microsoft.com/office/2007/relationships/media" Target="../media/media63.wav"/><Relationship Id="rId5" Type="http://schemas.openxmlformats.org/officeDocument/2006/relationships/image" Target="../media/image2.png"/><Relationship Id="rId4" Type="http://schemas.openxmlformats.org/officeDocument/2006/relationships/image" Target="../media/image77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4.wav"/><Relationship Id="rId1" Type="http://schemas.microsoft.com/office/2007/relationships/media" Target="../media/media64.wav"/><Relationship Id="rId5" Type="http://schemas.openxmlformats.org/officeDocument/2006/relationships/image" Target="../media/image2.png"/><Relationship Id="rId4" Type="http://schemas.openxmlformats.org/officeDocument/2006/relationships/image" Target="../media/image7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0.gif"/><Relationship Id="rId5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hyperlink" Target="https://www.google.com/url?sa=i&amp;rct=j&amp;q=&amp;esrc=s&amp;source=images&amp;cd=&amp;cad=rja&amp;uact=8&amp;ved=2ahUKEwiCrs-7447aAhVYVWMKHdZ2BeIQjRx6BAgAEAU&amp;url=https://www.ttsh.com.sg/patient-guide/medical-departments/page.aspx?id=1686&amp;psig=AOvVaw2TAcxAkxbz4VsHR1wLdGP-&amp;ust=1522318167657312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>
                <a:solidFill>
                  <a:srgbClr val="99CC00"/>
                </a:solidFill>
              </a:rPr>
              <a:t>2018 GMHA Anticoagulation for Healthcare Professionals: </a:t>
            </a:r>
            <a:br>
              <a:rPr lang="en-US" sz="4800" dirty="0" smtClean="0">
                <a:solidFill>
                  <a:srgbClr val="99CC00"/>
                </a:solidFill>
              </a:rPr>
            </a:br>
            <a:r>
              <a:rPr lang="en-US" sz="4800" dirty="0" smtClean="0">
                <a:solidFill>
                  <a:srgbClr val="99CC00"/>
                </a:solidFill>
              </a:rPr>
              <a:t>Clinical Pearls &amp; Updates</a:t>
            </a:r>
            <a:endParaRPr lang="en-US" sz="4800" dirty="0">
              <a:solidFill>
                <a:srgbClr val="99CC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9589246" cy="3779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Guam memorial hospital 4</a:t>
            </a:r>
            <a:r>
              <a:rPr lang="en-US" baseline="30000" dirty="0" smtClean="0">
                <a:solidFill>
                  <a:schemeClr val="bg1">
                    <a:lumMod val="85000"/>
                  </a:schemeClr>
                </a:solidFill>
              </a:rPr>
              <a:t>th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floor classroom ON Nov. 13 </a:t>
            </a:r>
            <a:r>
              <a:rPr lang="en-US" smtClean="0">
                <a:solidFill>
                  <a:schemeClr val="bg1">
                    <a:lumMod val="85000"/>
                  </a:schemeClr>
                </a:solidFill>
              </a:rPr>
              <a:t>– 14,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2018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gray">
          <a:xfrm>
            <a:off x="1154955" y="5139553"/>
            <a:ext cx="8825658" cy="3669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b="1" dirty="0" smtClean="0">
                <a:solidFill>
                  <a:srgbClr val="99CC00"/>
                </a:solidFill>
              </a:rPr>
              <a:t>Presented By: Margaret Kang, </a:t>
            </a:r>
            <a:r>
              <a:rPr lang="en-US" sz="1600" b="1" dirty="0" err="1" smtClean="0">
                <a:solidFill>
                  <a:srgbClr val="99CC00"/>
                </a:solidFill>
              </a:rPr>
              <a:t>Pharm.D</a:t>
            </a:r>
            <a:r>
              <a:rPr lang="en-US" sz="1600" b="1" dirty="0" smtClean="0">
                <a:solidFill>
                  <a:srgbClr val="99CC00"/>
                </a:solidFill>
              </a:rPr>
              <a:t>., CACP and Jamie Lee, </a:t>
            </a:r>
            <a:r>
              <a:rPr lang="en-US" sz="1600" b="1" dirty="0" err="1" smtClean="0">
                <a:solidFill>
                  <a:srgbClr val="99CC00"/>
                </a:solidFill>
              </a:rPr>
              <a:t>Pharm.D</a:t>
            </a:r>
            <a:r>
              <a:rPr lang="en-US" sz="1600" b="1" dirty="0" smtClean="0">
                <a:solidFill>
                  <a:srgbClr val="99CC00"/>
                </a:solidFill>
              </a:rPr>
              <a:t>., CACP</a:t>
            </a:r>
            <a:endParaRPr lang="en-US" sz="1600" b="1" dirty="0">
              <a:solidFill>
                <a:srgbClr val="99CC00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6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79"/>
    </mc:Choice>
    <mc:Fallback xmlns="">
      <p:transition spd="slow" advTm="13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 smtClean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>
              <a:ln w="12700">
                <a:solidFill>
                  <a:schemeClr val="accent2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885" y="2375176"/>
            <a:ext cx="9524482" cy="461084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Nurse/CNA Monitoring and Documentation</a:t>
            </a:r>
          </a:p>
          <a:p>
            <a:pPr lvl="1"/>
            <a:r>
              <a:rPr lang="en-US" sz="2200" b="1" dirty="0" smtClean="0">
                <a:solidFill>
                  <a:srgbClr val="FF0000"/>
                </a:solidFill>
              </a:rPr>
              <a:t>BEFORE</a:t>
            </a:r>
            <a:r>
              <a:rPr lang="en-US" sz="2200" b="1" dirty="0" smtClean="0"/>
              <a:t> starting warfarin </a:t>
            </a:r>
          </a:p>
          <a:p>
            <a:pPr lvl="2"/>
            <a:r>
              <a:rPr lang="en-US" sz="1900" b="1" u="sng" dirty="0" smtClean="0"/>
              <a:t>Order </a:t>
            </a:r>
            <a:r>
              <a:rPr lang="en-US" sz="1900" b="1" u="sng" dirty="0" smtClean="0">
                <a:solidFill>
                  <a:srgbClr val="FF0000"/>
                </a:solidFill>
              </a:rPr>
              <a:t>STAT Baseline INR </a:t>
            </a:r>
            <a:r>
              <a:rPr lang="en-US" sz="1900" b="1" u="sng" dirty="0" smtClean="0"/>
              <a:t>and </a:t>
            </a:r>
            <a:r>
              <a:rPr lang="en-US" sz="1900" b="1" u="sng" dirty="0" smtClean="0">
                <a:solidFill>
                  <a:srgbClr val="FF0000"/>
                </a:solidFill>
              </a:rPr>
              <a:t>CBC </a:t>
            </a:r>
            <a:r>
              <a:rPr lang="en-US" sz="1900" b="1" dirty="0" smtClean="0">
                <a:solidFill>
                  <a:srgbClr val="FF0000"/>
                </a:solidFill>
              </a:rPr>
              <a:t>(</a:t>
            </a:r>
            <a:r>
              <a:rPr lang="en-US" sz="1900" b="1" u="sng" dirty="0" smtClean="0">
                <a:solidFill>
                  <a:srgbClr val="FF0000"/>
                </a:solidFill>
              </a:rPr>
              <a:t>or Hemogram</a:t>
            </a:r>
            <a:r>
              <a:rPr lang="en-US" sz="1900" b="1" dirty="0" smtClean="0">
                <a:solidFill>
                  <a:srgbClr val="FF0000"/>
                </a:solidFill>
              </a:rPr>
              <a:t> </a:t>
            </a:r>
            <a:r>
              <a:rPr lang="en-US" sz="1900" b="1" dirty="0" smtClean="0"/>
              <a:t>– WBC/</a:t>
            </a:r>
            <a:r>
              <a:rPr lang="en-US" sz="1900" b="1" dirty="0" err="1" smtClean="0"/>
              <a:t>Hgb</a:t>
            </a:r>
            <a:r>
              <a:rPr lang="en-US" sz="1900" b="1" dirty="0" smtClean="0"/>
              <a:t>/</a:t>
            </a:r>
            <a:r>
              <a:rPr lang="en-US" sz="1900" b="1" dirty="0" err="1" smtClean="0"/>
              <a:t>Hct</a:t>
            </a:r>
            <a:r>
              <a:rPr lang="en-US" sz="1900" b="1" dirty="0" smtClean="0"/>
              <a:t>/PLT)</a:t>
            </a:r>
            <a:endParaRPr lang="en-US" sz="1700" b="1" dirty="0" smtClean="0"/>
          </a:p>
          <a:p>
            <a:pPr lvl="2"/>
            <a:r>
              <a:rPr lang="en-US" sz="1900" b="1" u="sng" dirty="0" smtClean="0"/>
              <a:t>Interview and </a:t>
            </a:r>
            <a:r>
              <a:rPr lang="en-US" sz="1900" b="1" u="sng" dirty="0"/>
              <a:t>D</a:t>
            </a:r>
            <a:r>
              <a:rPr lang="en-US" sz="1900" b="1" u="sng" dirty="0" smtClean="0"/>
              <a:t>ocument Warfarin History </a:t>
            </a:r>
          </a:p>
          <a:p>
            <a:pPr lvl="3"/>
            <a:r>
              <a:rPr lang="en-US" sz="1800" b="1" dirty="0" smtClean="0">
                <a:solidFill>
                  <a:srgbClr val="FF0000"/>
                </a:solidFill>
              </a:rPr>
              <a:t>What </a:t>
            </a:r>
            <a:r>
              <a:rPr lang="en-US" sz="1800" b="1" dirty="0" smtClean="0"/>
              <a:t>is the home-med warfarin dose? </a:t>
            </a:r>
            <a:r>
              <a:rPr lang="en-US" sz="1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</a:t>
            </a:r>
            <a:r>
              <a:rPr lang="en-US" sz="1800" b="1" dirty="0" smtClean="0">
                <a:solidFill>
                  <a:srgbClr val="0070C0"/>
                </a:solidFill>
              </a:rPr>
              <a:t>o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l</a:t>
            </a:r>
            <a:r>
              <a:rPr lang="en-US" sz="1800" b="1" dirty="0" smtClean="0">
                <a:solidFill>
                  <a:srgbClr val="009900"/>
                </a:solidFill>
              </a:rPr>
              <a:t>o</a:t>
            </a:r>
            <a:r>
              <a:rPr lang="en-US" sz="1800" b="1" dirty="0" smtClean="0">
                <a:solidFill>
                  <a:schemeClr val="accent6">
                    <a:lumMod val="75000"/>
                  </a:schemeClr>
                </a:solidFill>
              </a:rPr>
              <a:t>r</a:t>
            </a:r>
            <a:r>
              <a:rPr lang="en-US" sz="1800" b="1" dirty="0" smtClean="0"/>
              <a:t> of the pill?</a:t>
            </a:r>
          </a:p>
          <a:p>
            <a:pPr lvl="3"/>
            <a:r>
              <a:rPr lang="en-US" sz="1800" b="1" dirty="0" smtClean="0">
                <a:solidFill>
                  <a:srgbClr val="FF0000"/>
                </a:solidFill>
              </a:rPr>
              <a:t>When </a:t>
            </a:r>
            <a:r>
              <a:rPr lang="en-US" sz="1800" b="1" dirty="0" smtClean="0"/>
              <a:t>was warfarin last taken? - </a:t>
            </a:r>
            <a:r>
              <a:rPr lang="en-US" sz="1800" b="1" dirty="0" smtClean="0">
                <a:solidFill>
                  <a:srgbClr val="FF0000"/>
                </a:solidFill>
              </a:rPr>
              <a:t>Avoid double </a:t>
            </a:r>
            <a:r>
              <a:rPr lang="en-US" sz="1800" b="1" dirty="0" smtClean="0"/>
              <a:t>dosing</a:t>
            </a:r>
          </a:p>
          <a:p>
            <a:pPr lvl="3"/>
            <a:r>
              <a:rPr lang="en-US" sz="1800" b="1" dirty="0" smtClean="0"/>
              <a:t>Obtain outpatient pharmacy info if history unknown</a:t>
            </a:r>
            <a:endParaRPr lang="en-US" sz="1800" b="1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8671" y="3910267"/>
            <a:ext cx="2068356" cy="2719807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777" y="1614819"/>
            <a:ext cx="2416249" cy="160964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8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47"/>
    </mc:Choice>
    <mc:Fallback xmlns="">
      <p:transition spd="slow" advTm="3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687" y="2361623"/>
            <a:ext cx="8440308" cy="4312309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Nurse/CNA Monitoring and Documentation</a:t>
            </a:r>
          </a:p>
          <a:p>
            <a:pPr lvl="1"/>
            <a:r>
              <a:rPr lang="en-US" sz="2200" b="1" dirty="0" smtClean="0">
                <a:solidFill>
                  <a:srgbClr val="FF0000"/>
                </a:solidFill>
              </a:rPr>
              <a:t>BEFORE</a:t>
            </a:r>
            <a:r>
              <a:rPr lang="en-US" sz="2200" b="1" dirty="0" smtClean="0"/>
              <a:t> starting warfarin</a:t>
            </a:r>
          </a:p>
          <a:p>
            <a:pPr lvl="2"/>
            <a:r>
              <a:rPr lang="en-US" sz="2000" b="1" u="sng" dirty="0" smtClean="0"/>
              <a:t>Assess and document  </a:t>
            </a:r>
            <a:endParaRPr lang="en-US" sz="2000" b="1" u="sng" dirty="0"/>
          </a:p>
          <a:p>
            <a:pPr lvl="3"/>
            <a:r>
              <a:rPr lang="en-US" sz="1800" b="1" dirty="0" smtClean="0"/>
              <a:t>Any s/s of bleeding or clotting</a:t>
            </a:r>
          </a:p>
          <a:p>
            <a:pPr lvl="3"/>
            <a:r>
              <a:rPr lang="en-US" sz="1800" b="1" dirty="0" smtClean="0"/>
              <a:t>N/V/D or Constipation </a:t>
            </a:r>
          </a:p>
          <a:p>
            <a:pPr lvl="3"/>
            <a:r>
              <a:rPr lang="en-US" sz="1800" b="1" dirty="0" smtClean="0"/>
              <a:t>Dietary or Appetite Changes</a:t>
            </a:r>
          </a:p>
          <a:p>
            <a:pPr lvl="3"/>
            <a:r>
              <a:rPr lang="en-US" sz="1800" b="1" dirty="0" smtClean="0"/>
              <a:t>Pending Procedures – What type of procedure and When?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5258" y="3910267"/>
            <a:ext cx="2068356" cy="2719807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403" y="2300619"/>
            <a:ext cx="2416249" cy="1609648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4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8"/>
    </mc:Choice>
    <mc:Fallback xmlns="">
      <p:transition spd="slow" advTm="25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086" y="973668"/>
            <a:ext cx="8761413" cy="706964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04" y="2296295"/>
            <a:ext cx="8758322" cy="453279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Nurse/CNA Monitoring and Documentation</a:t>
            </a:r>
          </a:p>
          <a:p>
            <a:pPr lvl="1"/>
            <a:r>
              <a:rPr lang="en-US" sz="2200" b="1" u="sng" dirty="0" smtClean="0"/>
              <a:t>Warfarin Dose (mg) Given/Refused</a:t>
            </a:r>
          </a:p>
          <a:p>
            <a:pPr lvl="2"/>
            <a:r>
              <a:rPr lang="en-US" sz="2000" b="1" dirty="0" smtClean="0"/>
              <a:t>Document what dose (mg) was administered</a:t>
            </a:r>
          </a:p>
          <a:p>
            <a:pPr lvl="2"/>
            <a:r>
              <a:rPr lang="en-US" sz="2000" b="1" dirty="0" smtClean="0"/>
              <a:t>If patient refused, please document</a:t>
            </a:r>
          </a:p>
          <a:p>
            <a:pPr lvl="2"/>
            <a:r>
              <a:rPr lang="en-US" sz="2000" b="1" dirty="0" smtClean="0"/>
              <a:t>Notify MD/pharmacist</a:t>
            </a:r>
          </a:p>
          <a:p>
            <a:pPr lvl="1"/>
            <a:r>
              <a:rPr lang="en-US" sz="2200" b="1" u="sng" dirty="0" smtClean="0"/>
              <a:t>GMHA Warfarin Dosing Time</a:t>
            </a:r>
          </a:p>
          <a:p>
            <a:pPr lvl="2"/>
            <a:r>
              <a:rPr lang="en-US" sz="2000" b="1" dirty="0" smtClean="0"/>
              <a:t>Frequency: QDCOUM  (iMED) = Daily at </a:t>
            </a:r>
            <a:r>
              <a:rPr lang="en-US" sz="2000" b="1" u="sng" dirty="0" smtClean="0">
                <a:solidFill>
                  <a:srgbClr val="FF0000"/>
                </a:solidFill>
              </a:rPr>
              <a:t>1800</a:t>
            </a:r>
          </a:p>
          <a:p>
            <a:pPr lvl="2"/>
            <a:r>
              <a:rPr lang="en-US" sz="2000" b="1" i="1" dirty="0" smtClean="0"/>
              <a:t>Unless</a:t>
            </a:r>
            <a:r>
              <a:rPr lang="en-US" sz="2000" b="1" dirty="0" smtClean="0"/>
              <a:t> otherwise indicated by Physician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464" y="2927678"/>
            <a:ext cx="3980069" cy="1482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8675" y="4679127"/>
            <a:ext cx="2193646" cy="7250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41"/>
    </mc:Choice>
    <mc:Fallback xmlns="">
      <p:transition spd="slow" advTm="270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086" y="973668"/>
            <a:ext cx="8761413" cy="706964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03" y="2375176"/>
            <a:ext cx="8805823" cy="445391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Nurse/CNA Monitoring and Documentation</a:t>
            </a:r>
          </a:p>
          <a:p>
            <a:pPr lvl="1"/>
            <a:r>
              <a:rPr lang="en-US" sz="2200" b="1" u="sng" dirty="0" smtClean="0"/>
              <a:t>Document Signs &amp; Symptoms of Bleeding/Bruising/Clotting</a:t>
            </a:r>
          </a:p>
          <a:p>
            <a:pPr lvl="2"/>
            <a:r>
              <a:rPr lang="en-US" sz="2000" b="1" dirty="0" smtClean="0"/>
              <a:t>Check daily labs if available  (H/H/PLT, INR) </a:t>
            </a:r>
          </a:p>
          <a:p>
            <a:pPr lvl="2"/>
            <a:r>
              <a:rPr lang="en-US" sz="2000" b="1" dirty="0" smtClean="0"/>
              <a:t>Use </a:t>
            </a:r>
            <a:r>
              <a:rPr lang="en-US" sz="2000" b="1" dirty="0" smtClean="0">
                <a:solidFill>
                  <a:srgbClr val="FF0000"/>
                </a:solidFill>
              </a:rPr>
              <a:t>c</a:t>
            </a:r>
            <a:r>
              <a:rPr lang="en-US" sz="2000" b="1" dirty="0" smtClean="0">
                <a:solidFill>
                  <a:schemeClr val="accent4"/>
                </a:solidFill>
              </a:rPr>
              <a:t>o</a:t>
            </a:r>
            <a:r>
              <a:rPr lang="en-US" sz="2000" b="1" dirty="0" smtClean="0">
                <a:solidFill>
                  <a:srgbClr val="DCC538"/>
                </a:solidFill>
              </a:rPr>
              <a:t>l</a:t>
            </a:r>
            <a:r>
              <a:rPr lang="en-US" sz="2000" b="1" dirty="0" smtClean="0">
                <a:solidFill>
                  <a:srgbClr val="00B050"/>
                </a:solidFill>
              </a:rPr>
              <a:t>o</a:t>
            </a:r>
            <a:r>
              <a:rPr lang="en-US" sz="2000" b="1" dirty="0" smtClean="0">
                <a:solidFill>
                  <a:srgbClr val="0070C0"/>
                </a:solidFill>
              </a:rPr>
              <a:t>r</a:t>
            </a:r>
            <a:r>
              <a:rPr lang="en-US" sz="2000" b="1" dirty="0" smtClean="0">
                <a:solidFill>
                  <a:srgbClr val="7030A0"/>
                </a:solidFill>
              </a:rPr>
              <a:t>f</a:t>
            </a:r>
            <a:r>
              <a:rPr lang="en-US" sz="2000" b="1" dirty="0" smtClean="0"/>
              <a:t>u</a:t>
            </a:r>
            <a:r>
              <a:rPr lang="en-US" sz="2000" b="1" dirty="0" smtClean="0">
                <a:solidFill>
                  <a:srgbClr val="FF0000"/>
                </a:solidFill>
              </a:rPr>
              <a:t>l</a:t>
            </a:r>
            <a:r>
              <a:rPr lang="en-US" sz="2000" b="1" dirty="0" smtClean="0"/>
              <a:t>, descriptive words, measurements (size)</a:t>
            </a:r>
          </a:p>
          <a:p>
            <a:pPr lvl="3"/>
            <a:r>
              <a:rPr lang="en-US" sz="1800" b="1" dirty="0" smtClean="0"/>
              <a:t>If there is no bleeding or clotting observed, document it!</a:t>
            </a:r>
          </a:p>
          <a:p>
            <a:pPr lvl="2"/>
            <a:r>
              <a:rPr lang="en-US" sz="2000" b="1" dirty="0" smtClean="0"/>
              <a:t>Notify MD if patient has bleeding or clotting symptoms </a:t>
            </a:r>
          </a:p>
          <a:p>
            <a:pPr lvl="2"/>
            <a:r>
              <a:rPr lang="en-US" sz="2000" b="1" u="sng" dirty="0" smtClean="0">
                <a:solidFill>
                  <a:srgbClr val="FF0000"/>
                </a:solidFill>
              </a:rPr>
              <a:t>Always think in trends!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/>
          </a:p>
          <a:p>
            <a:pPr lvl="3"/>
            <a:r>
              <a:rPr lang="en-US" sz="1800" b="1" dirty="0" smtClean="0"/>
              <a:t>worsening, getting better, same condition</a:t>
            </a:r>
          </a:p>
          <a:p>
            <a:pPr marL="1371600" lvl="3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130" y="1559030"/>
            <a:ext cx="2386939" cy="23689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130" y="3991509"/>
            <a:ext cx="2386939" cy="263862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2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432"/>
    </mc:Choice>
    <mc:Fallback xmlns="">
      <p:transition spd="slow" advTm="39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10" y="2282064"/>
            <a:ext cx="8642189" cy="453279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Nurse/CNA Monitoring and Documentation</a:t>
            </a:r>
          </a:p>
          <a:p>
            <a:pPr lvl="1"/>
            <a:r>
              <a:rPr lang="en-US" sz="2200" b="1" u="sng" dirty="0" smtClean="0"/>
              <a:t>Appetite</a:t>
            </a:r>
          </a:p>
          <a:p>
            <a:pPr lvl="2"/>
            <a:r>
              <a:rPr lang="en-US" sz="2000" b="1" dirty="0" smtClean="0"/>
              <a:t>Intake of vitamin K through diet affects INR levels</a:t>
            </a:r>
          </a:p>
          <a:p>
            <a:pPr lvl="2"/>
            <a:r>
              <a:rPr lang="en-US" sz="2000" b="1" u="sng" dirty="0" smtClean="0">
                <a:solidFill>
                  <a:srgbClr val="FF0000"/>
                </a:solidFill>
              </a:rPr>
              <a:t>Always think in trends</a:t>
            </a:r>
            <a:r>
              <a:rPr lang="en-US" sz="2000" b="1" dirty="0" smtClean="0"/>
              <a:t>! </a:t>
            </a:r>
            <a:endParaRPr lang="en-US" sz="2000" b="1" dirty="0"/>
          </a:p>
          <a:p>
            <a:pPr lvl="3"/>
            <a:r>
              <a:rPr lang="en-US" sz="1800" b="1" dirty="0" smtClean="0"/>
              <a:t>Increasing, decreasing, same appetite</a:t>
            </a:r>
          </a:p>
          <a:p>
            <a:pPr lvl="3"/>
            <a:r>
              <a:rPr lang="en-US" sz="1800" b="1" dirty="0" smtClean="0"/>
              <a:t>% of meal (breakfast/lunch/dinner) consumed</a:t>
            </a:r>
          </a:p>
          <a:p>
            <a:pPr lvl="3"/>
            <a:r>
              <a:rPr lang="en-US" sz="1800" b="1" dirty="0" smtClean="0"/>
              <a:t>Outside food or any vegetables/fruits consumed</a:t>
            </a:r>
          </a:p>
          <a:p>
            <a:pPr lvl="4"/>
            <a:r>
              <a:rPr lang="en-US" sz="1800" b="1" dirty="0" smtClean="0"/>
              <a:t>Ex: Green tea, Prune Juice, </a:t>
            </a:r>
            <a:br>
              <a:rPr lang="en-US" sz="1800" b="1" dirty="0" smtClean="0"/>
            </a:br>
            <a:r>
              <a:rPr lang="en-US" sz="1800" b="1" dirty="0" smtClean="0"/>
              <a:t>        Mangos, Grapefruits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60" y="2275008"/>
            <a:ext cx="3055944" cy="24644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95" y="4739479"/>
            <a:ext cx="2717883" cy="18119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48" y="5464709"/>
            <a:ext cx="2250008" cy="108669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98"/>
    </mc:Choice>
    <mc:Fallback xmlns="">
      <p:transition spd="slow" advTm="53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10" y="2282064"/>
            <a:ext cx="8642189" cy="453279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Nurse/CNA Monitoring and Documentation</a:t>
            </a:r>
          </a:p>
          <a:p>
            <a:pPr lvl="1"/>
            <a:r>
              <a:rPr lang="en-US" sz="2200" u="sng" dirty="0" smtClean="0"/>
              <a:t>Appetite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1777" y="2282064"/>
            <a:ext cx="2696676" cy="21747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43" y="4318471"/>
            <a:ext cx="3211910" cy="21412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13" y="3369433"/>
            <a:ext cx="8034806" cy="309031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278880" y="3157728"/>
            <a:ext cx="2206752" cy="34747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96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53"/>
    </mc:Choice>
    <mc:Fallback xmlns="">
      <p:transition spd="slow" advTm="2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61" y="2325207"/>
            <a:ext cx="8712125" cy="453279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Nurse/CNA Monitoring and Documentation</a:t>
            </a:r>
          </a:p>
          <a:p>
            <a:pPr lvl="1"/>
            <a:r>
              <a:rPr lang="en-US" sz="2200" b="1" u="sng" dirty="0" smtClean="0"/>
              <a:t>Nausea, Vomiting, Diarrhea (N/V/D) &amp; Constipation</a:t>
            </a:r>
          </a:p>
          <a:p>
            <a:pPr lvl="2"/>
            <a:r>
              <a:rPr lang="en-US" sz="2000" b="1" dirty="0" smtClean="0"/>
              <a:t>Loss of Vitamin K through N/V/D will increase INR levels</a:t>
            </a:r>
          </a:p>
          <a:p>
            <a:pPr lvl="2"/>
            <a:r>
              <a:rPr lang="en-US" sz="2000" b="1" dirty="0" smtClean="0"/>
              <a:t>Increased Vitamin K through constipation decreases INR  </a:t>
            </a:r>
          </a:p>
          <a:p>
            <a:pPr lvl="2"/>
            <a:r>
              <a:rPr lang="en-US" sz="2000" b="1" dirty="0" smtClean="0"/>
              <a:t>Use “</a:t>
            </a:r>
            <a:r>
              <a:rPr lang="en-US" sz="2000" b="1" dirty="0" smtClean="0">
                <a:solidFill>
                  <a:srgbClr val="FF0000"/>
                </a:solidFill>
              </a:rPr>
              <a:t>c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en-US" sz="2000" b="1" dirty="0" smtClean="0">
                <a:solidFill>
                  <a:srgbClr val="FFC000"/>
                </a:solidFill>
              </a:rPr>
              <a:t>l</a:t>
            </a:r>
            <a:r>
              <a:rPr lang="en-US" sz="2000" b="1" dirty="0" smtClean="0">
                <a:solidFill>
                  <a:srgbClr val="009900"/>
                </a:solidFill>
              </a:rPr>
              <a:t>o</a:t>
            </a:r>
            <a:r>
              <a:rPr lang="en-US" sz="2000" b="1" dirty="0" smtClean="0">
                <a:solidFill>
                  <a:srgbClr val="0070C0"/>
                </a:solidFill>
              </a:rPr>
              <a:t>r</a:t>
            </a:r>
            <a:r>
              <a:rPr lang="en-US" sz="2000" b="1" dirty="0" smtClean="0">
                <a:solidFill>
                  <a:schemeClr val="accent5">
                    <a:lumMod val="75000"/>
                  </a:schemeClr>
                </a:solidFill>
              </a:rPr>
              <a:t>f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  <a:r>
              <a:rPr lang="en-US" sz="2000" b="1" dirty="0" smtClean="0">
                <a:solidFill>
                  <a:srgbClr val="FF0000"/>
                </a:solidFill>
              </a:rPr>
              <a:t>l</a:t>
            </a:r>
            <a:r>
              <a:rPr lang="en-US" sz="2000" b="1" dirty="0" smtClean="0"/>
              <a:t>” descriptive words</a:t>
            </a:r>
          </a:p>
          <a:p>
            <a:pPr lvl="3"/>
            <a:r>
              <a:rPr lang="en-US" sz="1800" b="1" dirty="0" smtClean="0">
                <a:solidFill>
                  <a:schemeClr val="tx1"/>
                </a:solidFill>
              </a:rPr>
              <a:t>Black</a:t>
            </a:r>
            <a:r>
              <a:rPr lang="en-US" sz="1800" b="1" dirty="0" smtClean="0"/>
              <a:t>,</a:t>
            </a:r>
            <a:r>
              <a:rPr lang="en-US" sz="18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2">
                    <a:lumMod val="50000"/>
                  </a:schemeClr>
                </a:solidFill>
              </a:rPr>
              <a:t>Ta</a:t>
            </a:r>
            <a:r>
              <a:rPr lang="en-US" sz="1800" b="1" dirty="0" smtClean="0">
                <a:solidFill>
                  <a:srgbClr val="560A17"/>
                </a:solidFill>
              </a:rPr>
              <a:t>rry</a:t>
            </a:r>
            <a:r>
              <a:rPr lang="en-US" sz="1800" b="1" dirty="0" smtClean="0"/>
              <a:t>, </a:t>
            </a:r>
            <a:r>
              <a:rPr lang="en-US" sz="1800" b="1" dirty="0" smtClean="0">
                <a:solidFill>
                  <a:srgbClr val="FF0000"/>
                </a:solidFill>
              </a:rPr>
              <a:t>Bright Red</a:t>
            </a:r>
            <a:r>
              <a:rPr lang="en-US" sz="1800" b="1" dirty="0" smtClean="0"/>
              <a:t>, </a:t>
            </a:r>
            <a:r>
              <a:rPr lang="en-US" sz="1800" b="1" dirty="0" smtClean="0">
                <a:solidFill>
                  <a:srgbClr val="99CC00"/>
                </a:solidFill>
              </a:rPr>
              <a:t>Light Green</a:t>
            </a:r>
            <a:r>
              <a:rPr lang="en-US" sz="1800" b="1" dirty="0" smtClean="0"/>
              <a:t>, </a:t>
            </a:r>
            <a:r>
              <a:rPr lang="en-US" sz="1800" b="1" dirty="0" smtClean="0">
                <a:solidFill>
                  <a:schemeClr val="accent4">
                    <a:lumMod val="75000"/>
                  </a:schemeClr>
                </a:solidFill>
              </a:rPr>
              <a:t>Tea-colored</a:t>
            </a:r>
          </a:p>
          <a:p>
            <a:pPr lvl="2"/>
            <a:r>
              <a:rPr lang="en-US" sz="2000" b="1" dirty="0" smtClean="0"/>
              <a:t>Quantify amount - </a:t>
            </a:r>
            <a:r>
              <a:rPr lang="en-US" sz="1500" b="1" dirty="0" smtClean="0">
                <a:solidFill>
                  <a:schemeClr val="tx1"/>
                </a:solidFill>
              </a:rPr>
              <a:t>Small</a:t>
            </a:r>
            <a:r>
              <a:rPr lang="en-US" sz="2000" b="1" dirty="0" smtClean="0"/>
              <a:t>, </a:t>
            </a:r>
            <a:r>
              <a:rPr lang="en-US" sz="1700" b="1" dirty="0" smtClean="0"/>
              <a:t>Moderate</a:t>
            </a:r>
            <a:r>
              <a:rPr lang="en-US" sz="2000" b="1" dirty="0" smtClean="0"/>
              <a:t>, Large or units (mL)</a:t>
            </a:r>
          </a:p>
          <a:p>
            <a:pPr lvl="2"/>
            <a:r>
              <a:rPr lang="en-US" sz="2000" b="1" dirty="0" smtClean="0"/>
              <a:t>Indicate even when conditions are “NORMAL”</a:t>
            </a:r>
          </a:p>
          <a:p>
            <a:pPr lvl="3"/>
            <a:r>
              <a:rPr lang="en-US" sz="1800" b="1" dirty="0" smtClean="0"/>
              <a:t>No NVD, No Constipation</a:t>
            </a:r>
          </a:p>
          <a:p>
            <a:pPr lvl="3"/>
            <a:r>
              <a:rPr lang="en-US" sz="1800" b="1" dirty="0" smtClean="0"/>
              <a:t>Normal BM, Normal Void</a:t>
            </a:r>
            <a:endParaRPr lang="en-US" sz="1800" b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9239022" y="2157323"/>
            <a:ext cx="2603319" cy="3486124"/>
            <a:chOff x="9736090" y="633168"/>
            <a:chExt cx="2141911" cy="3129154"/>
          </a:xfrm>
          <a:noFill/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73072" y="1071859"/>
              <a:ext cx="1836428" cy="2690463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9736090" y="633168"/>
              <a:ext cx="2141911" cy="35735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Loss of Vitamin K</a:t>
              </a:r>
              <a:endParaRPr lang="en-US" sz="1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" name="AutoShape 2" descr="Image result for peg tube feedin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8064014" y="4276140"/>
            <a:ext cx="2304040" cy="2397996"/>
            <a:chOff x="7771406" y="4276140"/>
            <a:chExt cx="2304040" cy="239799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9544" y="4276140"/>
              <a:ext cx="1654099" cy="1813147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7771406" y="6120138"/>
              <a:ext cx="2304040" cy="55399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1600" b="1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Increased Vitamin K</a:t>
              </a:r>
              <a:br>
                <a:rPr lang="en-US" sz="1600" b="1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en-US" sz="1400" b="1" cap="none" spc="0" dirty="0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(Constipation)</a:t>
              </a:r>
              <a:endParaRPr lang="en-US" sz="1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0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5"/>
    </mc:Choice>
    <mc:Fallback xmlns="">
      <p:transition spd="slow" advTm="53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057" y="2235363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/>
              <a:t>Warfarin – Nurse/CNA </a:t>
            </a:r>
            <a:r>
              <a:rPr lang="en-US" sz="2400" b="1" dirty="0" smtClean="0"/>
              <a:t>Monitoring and Documentation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534390" y="3014685"/>
            <a:ext cx="11198431" cy="3599871"/>
            <a:chOff x="534390" y="3014685"/>
            <a:chExt cx="11501902" cy="359987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3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4390" y="3693227"/>
              <a:ext cx="4510522" cy="1842522"/>
            </a:xfrm>
            <a:prstGeom prst="rect">
              <a:avLst/>
            </a:prstGeom>
          </p:spPr>
        </p:pic>
        <p:sp>
          <p:nvSpPr>
            <p:cNvPr id="7" name="Rectangular Callout 6"/>
            <p:cNvSpPr/>
            <p:nvPr/>
          </p:nvSpPr>
          <p:spPr>
            <a:xfrm>
              <a:off x="4488874" y="3014685"/>
              <a:ext cx="7547417" cy="1557315"/>
            </a:xfrm>
            <a:prstGeom prst="wedgeRectCallout">
              <a:avLst>
                <a:gd name="adj1" fmla="val -68689"/>
                <a:gd name="adj2" fmla="val 65944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ular Callout 10"/>
            <p:cNvSpPr/>
            <p:nvPr/>
          </p:nvSpPr>
          <p:spPr>
            <a:xfrm>
              <a:off x="4488874" y="5043272"/>
              <a:ext cx="7547418" cy="1571284"/>
            </a:xfrm>
            <a:prstGeom prst="wedgeRectCallout">
              <a:avLst>
                <a:gd name="adj1" fmla="val -59844"/>
                <a:gd name="adj2" fmla="val -5977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31377" y="3150703"/>
              <a:ext cx="7275701" cy="133595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45658" y="5179215"/>
              <a:ext cx="7361419" cy="1251770"/>
            </a:xfrm>
            <a:prstGeom prst="rect">
              <a:avLst/>
            </a:prstGeom>
          </p:spPr>
        </p:pic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2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34"/>
    </mc:Choice>
    <mc:Fallback xmlns="">
      <p:transition spd="slow" advTm="27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762" y="2386941"/>
            <a:ext cx="9576852" cy="3632860"/>
          </a:xfrm>
        </p:spPr>
        <p:txBody>
          <a:bodyPr>
            <a:normAutofit/>
          </a:bodyPr>
          <a:lstStyle/>
          <a:p>
            <a:r>
              <a:rPr lang="en-US" sz="2400" b="1" dirty="0"/>
              <a:t>Warfarin – Nurse/CNA </a:t>
            </a:r>
            <a:r>
              <a:rPr lang="en-US" sz="2400" b="1" dirty="0" smtClean="0"/>
              <a:t>Monitoring and Documentation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014" y="2887646"/>
            <a:ext cx="9916654" cy="344591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008889" y="4450288"/>
            <a:ext cx="5125707" cy="320634"/>
          </a:xfrm>
          <a:prstGeom prst="round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769403" y="5695732"/>
            <a:ext cx="7835262" cy="320634"/>
          </a:xfrm>
          <a:prstGeom prst="round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8229600" y="3815890"/>
            <a:ext cx="2130266" cy="320634"/>
          </a:xfrm>
          <a:prstGeom prst="round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783014" y="6014649"/>
            <a:ext cx="2435199" cy="320634"/>
          </a:xfrm>
          <a:prstGeom prst="round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405394" y="3204844"/>
            <a:ext cx="6954472" cy="320634"/>
          </a:xfrm>
          <a:prstGeom prst="roundRect">
            <a:avLst/>
          </a:prstGeom>
          <a:solidFill>
            <a:schemeClr val="accent6">
              <a:lumMod val="75000"/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34"/>
    </mc:Choice>
    <mc:Fallback xmlns="">
      <p:transition spd="slow" advTm="3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016" y="2460996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/>
              <a:t>Warfarin – Nurse/CNA </a:t>
            </a:r>
            <a:r>
              <a:rPr lang="en-US" sz="2400" b="1" dirty="0" smtClean="0"/>
              <a:t>Monitoring and Documentation</a:t>
            </a:r>
            <a:endParaRPr lang="en-US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890145" y="3321877"/>
            <a:ext cx="10861801" cy="2318902"/>
            <a:chOff x="890145" y="3321877"/>
            <a:chExt cx="10861801" cy="2318902"/>
          </a:xfrm>
        </p:grpSpPr>
        <p:grpSp>
          <p:nvGrpSpPr>
            <p:cNvPr id="4" name="Group 3"/>
            <p:cNvGrpSpPr/>
            <p:nvPr/>
          </p:nvGrpSpPr>
          <p:grpSpPr>
            <a:xfrm>
              <a:off x="890145" y="3321877"/>
              <a:ext cx="10861801" cy="2318902"/>
              <a:chOff x="890145" y="3321877"/>
              <a:chExt cx="10861801" cy="231890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90145" y="3321877"/>
                <a:ext cx="10861801" cy="2318902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8" name="Straight Connector 7"/>
              <p:cNvCxnSpPr/>
              <p:nvPr/>
            </p:nvCxnSpPr>
            <p:spPr>
              <a:xfrm>
                <a:off x="3093522" y="3723386"/>
                <a:ext cx="1977887" cy="19879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2144335" y="4044968"/>
                <a:ext cx="5854148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6986952" y="4667003"/>
                <a:ext cx="1729408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9286675" y="4667003"/>
                <a:ext cx="1259383" cy="0"/>
              </a:xfrm>
              <a:prstGeom prst="line">
                <a:avLst/>
              </a:prstGeom>
              <a:ln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Rounded Rectangle 5"/>
            <p:cNvSpPr/>
            <p:nvPr/>
          </p:nvSpPr>
          <p:spPr>
            <a:xfrm>
              <a:off x="2956956" y="3372592"/>
              <a:ext cx="2351314" cy="320634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781298" y="3682277"/>
              <a:ext cx="7255824" cy="320634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975249" y="4361923"/>
              <a:ext cx="3890674" cy="320634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6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06"/>
    </mc:Choice>
    <mc:Fallback xmlns="">
      <p:transition spd="slow" advTm="21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99CC00"/>
                </a:solidFill>
              </a:rPr>
              <a:t>Objectives</a:t>
            </a:r>
            <a:endParaRPr lang="en-US" b="1" dirty="0">
              <a:solidFill>
                <a:srgbClr val="99CC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285" y="2481943"/>
            <a:ext cx="10882366" cy="4516734"/>
          </a:xfrm>
        </p:spPr>
        <p:txBody>
          <a:bodyPr>
            <a:normAutofit/>
          </a:bodyPr>
          <a:lstStyle/>
          <a:p>
            <a:pPr lvl="1"/>
            <a:r>
              <a:rPr lang="en-US" sz="2000" dirty="0" smtClean="0">
                <a:solidFill>
                  <a:schemeClr val="tx1"/>
                </a:solidFill>
              </a:rPr>
              <a:t>Review </a:t>
            </a:r>
            <a:r>
              <a:rPr lang="en-US" sz="2000" dirty="0">
                <a:solidFill>
                  <a:schemeClr val="tx1"/>
                </a:solidFill>
              </a:rPr>
              <a:t>Virchow’s Triad and the Clotting Cascade Pathway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Discuss the different anti-thrombotic </a:t>
            </a:r>
            <a:r>
              <a:rPr lang="en-US" sz="2000" dirty="0" smtClean="0">
                <a:solidFill>
                  <a:schemeClr val="tx1"/>
                </a:solidFill>
              </a:rPr>
              <a:t>medications </a:t>
            </a:r>
            <a:r>
              <a:rPr lang="en-US" sz="2000" dirty="0">
                <a:solidFill>
                  <a:schemeClr val="tx1"/>
                </a:solidFill>
              </a:rPr>
              <a:t>available at GMH 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Identify </a:t>
            </a:r>
            <a:r>
              <a:rPr lang="en-US" sz="2000" dirty="0">
                <a:solidFill>
                  <a:schemeClr val="tx1"/>
                </a:solidFill>
              </a:rPr>
              <a:t>ways to improve anticoagulation monitoring and documentation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Review </a:t>
            </a:r>
            <a:r>
              <a:rPr lang="en-US" sz="2000" dirty="0">
                <a:solidFill>
                  <a:schemeClr val="tx1"/>
                </a:solidFill>
              </a:rPr>
              <a:t>clinical pearls of warfarin management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Review clinical pearls of direct oral anticoagulants (DOAC)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Discuss </a:t>
            </a:r>
            <a:r>
              <a:rPr lang="en-US" sz="2000" dirty="0">
                <a:solidFill>
                  <a:schemeClr val="tx1"/>
                </a:solidFill>
              </a:rPr>
              <a:t>the different types of anticoagulation reversals available at GMH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Highlight </a:t>
            </a:r>
            <a:r>
              <a:rPr lang="en-US" sz="2000" dirty="0">
                <a:solidFill>
                  <a:schemeClr val="tx1"/>
                </a:solidFill>
              </a:rPr>
              <a:t>the new changes and updates in the heparin infusion protocol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Review of medications used in Heparin-Induced-Thrombocytopenia (HIT)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Recognize the importance of anticoagulants as high alert medications</a:t>
            </a:r>
          </a:p>
          <a:p>
            <a:pPr marL="457200" lvl="1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pPr marL="0" indent="0">
              <a:buNone/>
            </a:pPr>
            <a:endParaRPr lang="en-US" dirty="0">
              <a:solidFill>
                <a:srgbClr val="99CC00"/>
              </a:solidFill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2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458"/>
    </mc:Choice>
    <mc:Fallback xmlns="">
      <p:transition spd="slow" advTm="4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7" y="2375176"/>
            <a:ext cx="9580418" cy="439994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</a:t>
            </a:r>
            <a:r>
              <a:rPr lang="en-US" sz="2400" b="1" dirty="0"/>
              <a:t>Nurse/CNA Monitoring and </a:t>
            </a:r>
            <a:r>
              <a:rPr lang="en-US" sz="2400" b="1" dirty="0" smtClean="0"/>
              <a:t>Documentation</a:t>
            </a:r>
          </a:p>
          <a:p>
            <a:pPr lvl="1"/>
            <a:r>
              <a:rPr lang="en-US" sz="2200" b="1" u="sng" dirty="0" smtClean="0"/>
              <a:t>Uncontrolled Pain/Fever</a:t>
            </a:r>
            <a:r>
              <a:rPr lang="en-US" sz="2200" b="1" dirty="0" smtClean="0"/>
              <a:t> </a:t>
            </a:r>
          </a:p>
          <a:p>
            <a:pPr lvl="2"/>
            <a:r>
              <a:rPr lang="en-US" sz="2000" b="1" dirty="0" smtClean="0"/>
              <a:t>Increase INR levels</a:t>
            </a:r>
          </a:p>
          <a:p>
            <a:pPr lvl="1"/>
            <a:r>
              <a:rPr lang="en-US" sz="2200" b="1" u="sng" dirty="0" smtClean="0"/>
              <a:t>Changes in Medications</a:t>
            </a:r>
          </a:p>
          <a:p>
            <a:pPr lvl="2"/>
            <a:r>
              <a:rPr lang="en-US" sz="2000" b="1" dirty="0" smtClean="0"/>
              <a:t>Decrease INR levels </a:t>
            </a:r>
          </a:p>
          <a:p>
            <a:pPr lvl="3"/>
            <a:r>
              <a:rPr lang="en-US" sz="1800" b="1" dirty="0" smtClean="0"/>
              <a:t>Ex: Barbiturates, Carbamazepine, </a:t>
            </a:r>
            <a:r>
              <a:rPr lang="en-US" sz="1800" b="1" dirty="0" err="1" smtClean="0"/>
              <a:t>Nafcillin</a:t>
            </a:r>
            <a:r>
              <a:rPr lang="en-US" sz="1800" b="1" dirty="0" smtClean="0"/>
              <a:t>, Phenytoin, Rifampin </a:t>
            </a:r>
          </a:p>
          <a:p>
            <a:pPr lvl="2"/>
            <a:r>
              <a:rPr lang="en-US" sz="2000" b="1" dirty="0" smtClean="0"/>
              <a:t>Increase INR levels</a:t>
            </a:r>
          </a:p>
          <a:p>
            <a:pPr lvl="3"/>
            <a:r>
              <a:rPr lang="en-US" sz="1800" b="1" dirty="0" smtClean="0"/>
              <a:t>Ex: </a:t>
            </a:r>
            <a:r>
              <a:rPr lang="en-US" sz="1800" b="1" dirty="0" err="1" smtClean="0"/>
              <a:t>Amiodarone</a:t>
            </a:r>
            <a:r>
              <a:rPr lang="en-US" sz="1800" b="1" dirty="0" smtClean="0"/>
              <a:t>, Antibiotics (Bactrim, </a:t>
            </a:r>
            <a:r>
              <a:rPr lang="en-US" sz="1800" b="1" dirty="0" err="1" smtClean="0"/>
              <a:t>Flagyl</a:t>
            </a:r>
            <a:r>
              <a:rPr lang="en-US" sz="1800" b="1" dirty="0" smtClean="0"/>
              <a:t>, FQs, Macrolides), </a:t>
            </a:r>
            <a:br>
              <a:rPr lang="en-US" sz="1800" b="1" dirty="0" smtClean="0"/>
            </a:br>
            <a:r>
              <a:rPr lang="en-US" sz="1800" b="1" dirty="0" smtClean="0"/>
              <a:t>      Antifungals (-azoles), Phenytoin, Steroids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Image result for hold sig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445" y="2923822"/>
            <a:ext cx="4702629" cy="156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46" y="2923822"/>
            <a:ext cx="1568200" cy="15682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4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2"/>
    </mc:Choice>
    <mc:Fallback xmlns="">
      <p:transition spd="slow" advTm="4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559" y="2327675"/>
            <a:ext cx="11156468" cy="439994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</a:t>
            </a:r>
            <a:r>
              <a:rPr lang="en-US" sz="2400" b="1" dirty="0"/>
              <a:t>Nurse/CNA Monitoring and </a:t>
            </a:r>
            <a:r>
              <a:rPr lang="en-US" sz="2400" b="1" dirty="0" smtClean="0"/>
              <a:t>Documentation</a:t>
            </a:r>
          </a:p>
          <a:p>
            <a:pPr lvl="1"/>
            <a:r>
              <a:rPr lang="en-US" sz="2200" b="1" u="sng" dirty="0" smtClean="0"/>
              <a:t>Separate Sucralfate and Warfarin</a:t>
            </a:r>
          </a:p>
          <a:p>
            <a:pPr lvl="2"/>
            <a:r>
              <a:rPr lang="en-US" sz="2000" b="1" dirty="0" smtClean="0"/>
              <a:t>Administer warfarin </a:t>
            </a:r>
            <a:r>
              <a:rPr lang="en-US" sz="2000" b="1" dirty="0" smtClean="0">
                <a:solidFill>
                  <a:srgbClr val="FF0000"/>
                </a:solidFill>
              </a:rPr>
              <a:t>2 hours before </a:t>
            </a:r>
            <a:r>
              <a:rPr lang="en-US" sz="2000" b="1" dirty="0" smtClean="0"/>
              <a:t>or </a:t>
            </a:r>
            <a:r>
              <a:rPr lang="en-US" sz="2000" b="1" dirty="0" smtClean="0">
                <a:solidFill>
                  <a:srgbClr val="FF0000"/>
                </a:solidFill>
              </a:rPr>
              <a:t>6 hours after</a:t>
            </a:r>
            <a:r>
              <a:rPr lang="en-US" sz="2000" b="1" dirty="0" smtClean="0"/>
              <a:t> </a:t>
            </a:r>
            <a:br>
              <a:rPr lang="en-US" sz="2000" b="1" dirty="0" smtClean="0"/>
            </a:br>
            <a:r>
              <a:rPr lang="en-US" sz="2000" b="1" dirty="0" smtClean="0">
                <a:solidFill>
                  <a:srgbClr val="FF0000"/>
                </a:solidFill>
              </a:rPr>
              <a:t>sucralfate</a:t>
            </a:r>
            <a:r>
              <a:rPr lang="en-US" sz="2000" b="1" dirty="0" smtClean="0"/>
              <a:t> due to decreased absorption</a:t>
            </a:r>
          </a:p>
          <a:p>
            <a:pPr lvl="1"/>
            <a:r>
              <a:rPr lang="en-US" sz="2200" b="1" u="sng" dirty="0" smtClean="0"/>
              <a:t>PEG/NG Tubefeed(TF) </a:t>
            </a:r>
          </a:p>
          <a:p>
            <a:pPr lvl="2"/>
            <a:r>
              <a:rPr lang="en-US" sz="2000" b="1" i="1" dirty="0" smtClean="0">
                <a:solidFill>
                  <a:srgbClr val="FF0000"/>
                </a:solidFill>
              </a:rPr>
              <a:t>Hold TF at </a:t>
            </a:r>
            <a:r>
              <a:rPr lang="en-US" sz="2000" b="1" i="1" dirty="0">
                <a:solidFill>
                  <a:srgbClr val="FF0000"/>
                </a:solidFill>
              </a:rPr>
              <a:t>least 1 hour </a:t>
            </a:r>
            <a:r>
              <a:rPr lang="en-US" sz="2000" b="1" dirty="0">
                <a:solidFill>
                  <a:srgbClr val="FF0000"/>
                </a:solidFill>
              </a:rPr>
              <a:t>before and after </a:t>
            </a:r>
            <a:r>
              <a:rPr lang="en-US" sz="2000" b="1" dirty="0" smtClean="0"/>
              <a:t>any warfarin administration to maximize absorption</a:t>
            </a:r>
          </a:p>
          <a:p>
            <a:pPr lvl="2"/>
            <a:r>
              <a:rPr lang="en-US" sz="2000" b="1" dirty="0" smtClean="0"/>
              <a:t>Note TF Hold</a:t>
            </a:r>
            <a:br>
              <a:rPr lang="en-US" sz="2000" b="1" dirty="0" smtClean="0"/>
            </a:br>
            <a:r>
              <a:rPr lang="en-US" sz="2000" b="1" dirty="0" smtClean="0"/>
              <a:t>on the MAR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6373" y="4971468"/>
            <a:ext cx="6753771" cy="1756149"/>
          </a:xfrm>
          <a:prstGeom prst="rect">
            <a:avLst/>
          </a:prstGeom>
          <a:solidFill>
            <a:schemeClr val="accent6">
              <a:lumMod val="50000"/>
            </a:schemeClr>
          </a:solidFill>
          <a:ln w="22225" cmpd="thickThin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AutoShape 2" descr="Image result for hold sig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528" y="2649888"/>
            <a:ext cx="2116616" cy="15808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3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9"/>
    </mc:Choice>
    <mc:Fallback xmlns="">
      <p:transition spd="slow" advTm="3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388" y="2603500"/>
            <a:ext cx="9541226" cy="3416300"/>
          </a:xfrm>
        </p:spPr>
        <p:txBody>
          <a:bodyPr>
            <a:normAutofit/>
          </a:bodyPr>
          <a:lstStyle/>
          <a:p>
            <a:r>
              <a:rPr lang="en-US" sz="2400" b="1" dirty="0"/>
              <a:t>Warfarin – Nurse/CNA </a:t>
            </a:r>
            <a:r>
              <a:rPr lang="en-US" sz="2400" b="1" dirty="0" smtClean="0"/>
              <a:t>Monitoring and Documentation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88770" y="3063834"/>
            <a:ext cx="10274688" cy="3501666"/>
            <a:chOff x="1154954" y="3096301"/>
            <a:chExt cx="9939131" cy="3207941"/>
          </a:xfrm>
        </p:grpSpPr>
        <p:sp>
          <p:nvSpPr>
            <p:cNvPr id="30" name="4-Point Star 29"/>
            <p:cNvSpPr/>
            <p:nvPr/>
          </p:nvSpPr>
          <p:spPr>
            <a:xfrm>
              <a:off x="1480930" y="4280118"/>
              <a:ext cx="228600" cy="215474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154954" y="3096301"/>
              <a:ext cx="9939131" cy="3207941"/>
              <a:chOff x="1154954" y="3096301"/>
              <a:chExt cx="9939131" cy="320794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954" y="3143802"/>
                <a:ext cx="9939131" cy="109026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1783" y="4613636"/>
                <a:ext cx="9670773" cy="1669566"/>
              </a:xfrm>
              <a:prstGeom prst="rect">
                <a:avLst/>
              </a:prstGeom>
            </p:spPr>
          </p:pic>
          <p:sp>
            <p:nvSpPr>
              <p:cNvPr id="25" name="Rectangle 24"/>
              <p:cNvSpPr/>
              <p:nvPr/>
            </p:nvSpPr>
            <p:spPr>
              <a:xfrm>
                <a:off x="4442791" y="5764695"/>
                <a:ext cx="1092869" cy="18884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-----------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6064547" y="3096301"/>
                <a:ext cx="4290736" cy="320634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1341783" y="3369435"/>
                <a:ext cx="2161438" cy="320634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1341783" y="3665185"/>
                <a:ext cx="7089698" cy="320634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8899895" y="4821272"/>
                <a:ext cx="1933757" cy="320634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341783" y="5106027"/>
                <a:ext cx="1745801" cy="320634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8222316" y="5651099"/>
                <a:ext cx="2648818" cy="320634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1341782" y="5983608"/>
                <a:ext cx="7695339" cy="320634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40"/>
    </mc:Choice>
    <mc:Fallback xmlns="">
      <p:transition spd="slow" advTm="26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3551" y="2458058"/>
            <a:ext cx="11227884" cy="439994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</a:t>
            </a:r>
            <a:r>
              <a:rPr lang="en-US" sz="2400" b="1" dirty="0"/>
              <a:t>Nurse/CNA Monitoring and </a:t>
            </a:r>
            <a:r>
              <a:rPr lang="en-US" sz="2400" b="1" dirty="0" smtClean="0"/>
              <a:t>Documentation</a:t>
            </a:r>
          </a:p>
          <a:p>
            <a:pPr lvl="1"/>
            <a:r>
              <a:rPr lang="en-US" sz="2200" b="1" u="sng" dirty="0" smtClean="0"/>
              <a:t>Document liquid nutritional supplements</a:t>
            </a:r>
          </a:p>
          <a:p>
            <a:pPr lvl="2"/>
            <a:r>
              <a:rPr lang="en-US" sz="2000" b="1" dirty="0" smtClean="0"/>
              <a:t>Ex: Boost, Ensure, </a:t>
            </a:r>
            <a:r>
              <a:rPr lang="en-US" sz="2000" b="1" dirty="0" err="1" smtClean="0"/>
              <a:t>Glucerna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Jevity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Nepro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Novasource</a:t>
            </a:r>
            <a:r>
              <a:rPr lang="en-US" sz="2000" b="1" dirty="0" smtClean="0"/>
              <a:t>, </a:t>
            </a:r>
            <a:br>
              <a:rPr lang="en-US" sz="2000" b="1" dirty="0" smtClean="0"/>
            </a:br>
            <a:r>
              <a:rPr lang="en-US" sz="2000" b="1" dirty="0" err="1" smtClean="0"/>
              <a:t>Nutren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Peptamen</a:t>
            </a:r>
            <a:r>
              <a:rPr lang="en-US" sz="2000" b="1" dirty="0" smtClean="0"/>
              <a:t>, etc. </a:t>
            </a:r>
          </a:p>
          <a:p>
            <a:pPr lvl="2"/>
            <a:r>
              <a:rPr lang="en-US" sz="2000" b="1" dirty="0" smtClean="0"/>
              <a:t>Contains small, varying amounts of vitamin K </a:t>
            </a:r>
          </a:p>
          <a:p>
            <a:pPr lvl="1"/>
            <a:r>
              <a:rPr lang="en-US" sz="2200" b="1" u="sng" dirty="0" smtClean="0"/>
              <a:t>Document Detailed Planned Procedure</a:t>
            </a:r>
          </a:p>
          <a:p>
            <a:pPr lvl="2"/>
            <a:r>
              <a:rPr lang="en-US" sz="2000" b="1" dirty="0" smtClean="0"/>
              <a:t>Careful planning of holding anticoagulants prior to </a:t>
            </a:r>
            <a:br>
              <a:rPr lang="en-US" sz="2000" b="1" dirty="0" smtClean="0"/>
            </a:br>
            <a:r>
              <a:rPr lang="en-US" sz="2000" b="1" dirty="0" smtClean="0"/>
              <a:t>procedures and restarting them after procedures can </a:t>
            </a:r>
            <a:br>
              <a:rPr lang="en-US" sz="2000" b="1" dirty="0" smtClean="0"/>
            </a:br>
            <a:r>
              <a:rPr lang="en-US" sz="2000" b="1" dirty="0" smtClean="0"/>
              <a:t>minimize bleeding/clotting risk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</a:rPr>
              <a:t>Be Proactive! Ask physicians about holding/restarting warfarin for procedures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Image result for hold sig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377" y="2246242"/>
            <a:ext cx="1600087" cy="1600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504" y="2375176"/>
            <a:ext cx="1401099" cy="14711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212" y="4063640"/>
            <a:ext cx="2892223" cy="178156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6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87"/>
    </mc:Choice>
    <mc:Fallback xmlns="">
      <p:transition spd="slow" advTm="37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185" y="2593284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/>
              <a:t>Warfarin – Nurse/CNA </a:t>
            </a:r>
            <a:r>
              <a:rPr lang="en-US" sz="2400" b="1" dirty="0" smtClean="0"/>
              <a:t>Monitoring and Documentation</a:t>
            </a:r>
            <a:endParaRPr lang="en-US" sz="24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586411" y="3575466"/>
            <a:ext cx="11211340" cy="2241004"/>
            <a:chOff x="526773" y="3081130"/>
            <a:chExt cx="11211340" cy="22410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6773" y="3417196"/>
              <a:ext cx="3916017" cy="1904938"/>
            </a:xfrm>
            <a:prstGeom prst="rect">
              <a:avLst/>
            </a:prstGeom>
          </p:spPr>
        </p:pic>
        <p:sp>
          <p:nvSpPr>
            <p:cNvPr id="7" name="Rectangular Callout 6"/>
            <p:cNvSpPr/>
            <p:nvPr/>
          </p:nvSpPr>
          <p:spPr>
            <a:xfrm>
              <a:off x="4512365" y="3081130"/>
              <a:ext cx="7225748" cy="2241004"/>
            </a:xfrm>
            <a:prstGeom prst="wedgeRectCallout">
              <a:avLst>
                <a:gd name="adj1" fmla="val -75166"/>
                <a:gd name="adj2" fmla="val -18663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631875" y="3279913"/>
              <a:ext cx="6986727" cy="1858617"/>
            </a:xfrm>
            <a:prstGeom prst="rect">
              <a:avLst/>
            </a:prstGeom>
          </p:spPr>
        </p:pic>
      </p:grpSp>
      <p:sp>
        <p:nvSpPr>
          <p:cNvPr id="9" name="Down Arrow Callout 8"/>
          <p:cNvSpPr/>
          <p:nvPr/>
        </p:nvSpPr>
        <p:spPr>
          <a:xfrm>
            <a:off x="10296700" y="2482573"/>
            <a:ext cx="1381540" cy="1818861"/>
          </a:xfrm>
          <a:prstGeom prst="downArrow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Ensure contains </a:t>
            </a:r>
            <a:r>
              <a:rPr lang="en-US" b="1" dirty="0" smtClean="0">
                <a:solidFill>
                  <a:srgbClr val="007434"/>
                </a:solidFill>
              </a:rPr>
              <a:t>Vitamin K</a:t>
            </a:r>
            <a:endParaRPr lang="en-US" b="1" dirty="0">
              <a:solidFill>
                <a:srgbClr val="007434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3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65"/>
    </mc:Choice>
    <mc:Fallback xmlns="">
      <p:transition spd="slow" advTm="168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34" y="2453734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/>
              <a:t>Warfarin – Nurse/CNA </a:t>
            </a:r>
            <a:r>
              <a:rPr lang="en-US" sz="2400" b="1" dirty="0" smtClean="0"/>
              <a:t>Monitoring and Documentation</a:t>
            </a:r>
            <a:endParaRPr lang="en-US" sz="24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963800" y="3081004"/>
            <a:ext cx="10057767" cy="3205048"/>
            <a:chOff x="963800" y="3081004"/>
            <a:chExt cx="10057767" cy="3205048"/>
          </a:xfrm>
        </p:grpSpPr>
        <p:sp>
          <p:nvSpPr>
            <p:cNvPr id="18" name="4-Point Star 17"/>
            <p:cNvSpPr/>
            <p:nvPr/>
          </p:nvSpPr>
          <p:spPr>
            <a:xfrm>
              <a:off x="1086212" y="3888038"/>
              <a:ext cx="225234" cy="190593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3802" y="4206469"/>
              <a:ext cx="9812384" cy="10362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802" y="3081004"/>
              <a:ext cx="9838311" cy="764786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963802" y="3484293"/>
              <a:ext cx="2609820" cy="283611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581977" y="4257914"/>
              <a:ext cx="9194209" cy="283611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963801" y="4622486"/>
              <a:ext cx="3771181" cy="283611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3800" y="5603442"/>
              <a:ext cx="10057767" cy="682610"/>
            </a:xfrm>
            <a:prstGeom prst="rect">
              <a:avLst/>
            </a:prstGeom>
          </p:spPr>
        </p:pic>
        <p:sp>
          <p:nvSpPr>
            <p:cNvPr id="15" name="4-Point Star 14"/>
            <p:cNvSpPr/>
            <p:nvPr/>
          </p:nvSpPr>
          <p:spPr>
            <a:xfrm>
              <a:off x="1100896" y="5370584"/>
              <a:ext cx="225234" cy="190593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963800" y="5955539"/>
              <a:ext cx="5241928" cy="330512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534399" y="5705322"/>
              <a:ext cx="2487167" cy="292550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3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2"/>
    </mc:Choice>
    <mc:Fallback xmlns="">
      <p:transition spd="slow" advTm="19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094" y="2242535"/>
            <a:ext cx="8825659" cy="3416300"/>
          </a:xfrm>
        </p:spPr>
        <p:txBody>
          <a:bodyPr>
            <a:normAutofit/>
          </a:bodyPr>
          <a:lstStyle/>
          <a:p>
            <a:r>
              <a:rPr lang="en-US" sz="2400" b="1" dirty="0"/>
              <a:t>Warfarin – Nurse/CNA </a:t>
            </a:r>
            <a:r>
              <a:rPr lang="en-US" sz="2400" b="1" dirty="0" smtClean="0"/>
              <a:t>Monitoring and Documentation</a:t>
            </a:r>
            <a:endParaRPr lang="en-US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361799" y="2907392"/>
            <a:ext cx="11272363" cy="3384297"/>
            <a:chOff x="361799" y="2907392"/>
            <a:chExt cx="11272363" cy="3384297"/>
          </a:xfrm>
        </p:grpSpPr>
        <p:grpSp>
          <p:nvGrpSpPr>
            <p:cNvPr id="4" name="Group 3"/>
            <p:cNvGrpSpPr/>
            <p:nvPr/>
          </p:nvGrpSpPr>
          <p:grpSpPr>
            <a:xfrm>
              <a:off x="361799" y="2907392"/>
              <a:ext cx="11272363" cy="2484599"/>
              <a:chOff x="455894" y="4122180"/>
              <a:chExt cx="11272363" cy="248459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894" y="4122180"/>
                <a:ext cx="11272363" cy="2484599"/>
              </a:xfrm>
              <a:prstGeom prst="rect">
                <a:avLst/>
              </a:prstGeom>
            </p:spPr>
          </p:pic>
          <p:sp>
            <p:nvSpPr>
              <p:cNvPr id="16" name="Rounded Rectangle 15"/>
              <p:cNvSpPr/>
              <p:nvPr/>
            </p:nvSpPr>
            <p:spPr>
              <a:xfrm>
                <a:off x="7884886" y="5314695"/>
                <a:ext cx="2793334" cy="290577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5267580" y="5611742"/>
                <a:ext cx="5874201" cy="294639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577814" y="5870034"/>
                <a:ext cx="1433866" cy="245871"/>
              </a:xfrm>
              <a:prstGeom prst="round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Up Arrow Callout 5"/>
            <p:cNvSpPr/>
            <p:nvPr/>
          </p:nvSpPr>
          <p:spPr>
            <a:xfrm>
              <a:off x="5335942" y="4644147"/>
              <a:ext cx="6124538" cy="1647542"/>
            </a:xfrm>
            <a:prstGeom prst="upArrowCallout">
              <a:avLst>
                <a:gd name="adj1" fmla="val 23858"/>
                <a:gd name="adj2" fmla="val 11929"/>
                <a:gd name="adj3" fmla="val 36650"/>
                <a:gd name="adj4" fmla="val 6526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Vitamin K</a:t>
              </a:r>
              <a:r>
                <a:rPr lang="en-US" b="1" dirty="0" smtClean="0">
                  <a:solidFill>
                    <a:schemeClr val="accent1"/>
                  </a:solidFill>
                </a:rPr>
                <a:t> is the</a:t>
              </a:r>
              <a:r>
                <a:rPr lang="en-US" b="1" dirty="0" smtClean="0">
                  <a:solidFill>
                    <a:srgbClr val="009900"/>
                  </a:solidFill>
                </a:rPr>
                <a:t> reversal </a:t>
              </a:r>
              <a:r>
                <a:rPr lang="en-US" b="1" dirty="0" smtClean="0">
                  <a:solidFill>
                    <a:schemeClr val="accent1"/>
                  </a:solidFill>
                </a:rPr>
                <a:t>for warfarin </a:t>
              </a:r>
              <a:br>
                <a:rPr lang="en-US" b="1" dirty="0" smtClean="0">
                  <a:solidFill>
                    <a:schemeClr val="accent1"/>
                  </a:solidFill>
                </a:rPr>
              </a:br>
              <a:r>
                <a:rPr lang="en-US" b="1" dirty="0" smtClean="0">
                  <a:solidFill>
                    <a:schemeClr val="accent1"/>
                  </a:solidFill>
                </a:rPr>
                <a:t>Important to document any reversals given</a:t>
              </a:r>
            </a:p>
            <a:p>
              <a:pPr algn="ctr"/>
              <a:r>
                <a:rPr lang="en-US" b="1" dirty="0" smtClean="0">
                  <a:solidFill>
                    <a:schemeClr val="accent1"/>
                  </a:solidFill>
                </a:rPr>
                <a:t>Please add route (PO, IV, or SQ) and dose (mg)</a:t>
              </a:r>
              <a:endParaRPr lang="en-US" b="1" dirty="0"/>
            </a:p>
          </p:txBody>
        </p:sp>
      </p:grp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76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93"/>
    </mc:Choice>
    <mc:Fallback xmlns="">
      <p:transition spd="slow" advTm="32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84" y="2375176"/>
            <a:ext cx="9589246" cy="4399942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Warfarin – </a:t>
            </a:r>
            <a:r>
              <a:rPr lang="en-US" sz="2400" b="1" dirty="0"/>
              <a:t>Nurse/CNA Monitoring and </a:t>
            </a:r>
            <a:r>
              <a:rPr lang="en-US" sz="2400" b="1" dirty="0" smtClean="0"/>
              <a:t>Documentation</a:t>
            </a:r>
          </a:p>
          <a:p>
            <a:pPr lvl="1"/>
            <a:r>
              <a:rPr lang="en-US" sz="2200" b="1" u="sng" dirty="0" smtClean="0"/>
              <a:t>If patient is stable or normal, document it!</a:t>
            </a:r>
            <a:r>
              <a:rPr lang="en-US" b="1" i="1" dirty="0"/>
              <a:t> </a:t>
            </a:r>
          </a:p>
          <a:p>
            <a:pPr lvl="2"/>
            <a:r>
              <a:rPr lang="en-US" sz="2000" b="1" i="1" dirty="0" smtClean="0">
                <a:solidFill>
                  <a:srgbClr val="E2A610"/>
                </a:solidFill>
              </a:rPr>
              <a:t>Normal</a:t>
            </a:r>
            <a:r>
              <a:rPr lang="en-US" sz="2000" b="1" i="1" dirty="0" smtClean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BM,</a:t>
            </a:r>
            <a:r>
              <a:rPr lang="en-US" sz="2000" b="1" dirty="0">
                <a:solidFill>
                  <a:srgbClr val="DCC538"/>
                </a:solidFill>
              </a:rPr>
              <a:t> </a:t>
            </a:r>
            <a:r>
              <a:rPr lang="en-US" sz="2000" b="1" i="1" dirty="0">
                <a:solidFill>
                  <a:srgbClr val="E2A610"/>
                </a:solidFill>
              </a:rPr>
              <a:t>Normal</a:t>
            </a:r>
            <a:r>
              <a:rPr lang="en-US" sz="2000" b="1" dirty="0">
                <a:solidFill>
                  <a:srgbClr val="FFC000"/>
                </a:solidFill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</a:rPr>
              <a:t>Void</a:t>
            </a:r>
          </a:p>
          <a:p>
            <a:pPr lvl="2"/>
            <a:r>
              <a:rPr lang="en-US" sz="2000" b="1" i="1" dirty="0" smtClean="0">
                <a:solidFill>
                  <a:srgbClr val="E2A610"/>
                </a:solidFill>
              </a:rPr>
              <a:t>Negative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for bleed, NVD, </a:t>
            </a:r>
            <a:r>
              <a:rPr lang="en-US" sz="2000" b="1" dirty="0" smtClean="0">
                <a:solidFill>
                  <a:schemeClr val="tx1"/>
                </a:solidFill>
              </a:rPr>
              <a:t>constipation</a:t>
            </a:r>
          </a:p>
          <a:p>
            <a:pPr lvl="2"/>
            <a:r>
              <a:rPr lang="en-US" sz="2000" b="1" i="1" dirty="0" smtClean="0">
                <a:solidFill>
                  <a:srgbClr val="E2A610"/>
                </a:solidFill>
              </a:rPr>
              <a:t>No</a:t>
            </a:r>
            <a:r>
              <a:rPr lang="en-US" sz="2000" b="1" dirty="0" smtClean="0">
                <a:solidFill>
                  <a:srgbClr val="E2A610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s/s of active bleeding or clotting noted</a:t>
            </a:r>
          </a:p>
          <a:p>
            <a:pPr lvl="1"/>
            <a:r>
              <a:rPr lang="en-US" sz="2200" b="1" u="sng" dirty="0" smtClean="0"/>
              <a:t>Pharm-to-dose Warfarin</a:t>
            </a:r>
            <a:endParaRPr lang="en-US" sz="2200" b="1" dirty="0"/>
          </a:p>
          <a:p>
            <a:pPr lvl="2"/>
            <a:r>
              <a:rPr lang="en-US" sz="2000" b="1" dirty="0" smtClean="0">
                <a:solidFill>
                  <a:schemeClr val="tx1"/>
                </a:solidFill>
              </a:rPr>
              <a:t>Warfarin currently “floor stocked” except for SNU</a:t>
            </a:r>
          </a:p>
          <a:p>
            <a:pPr lvl="2"/>
            <a:r>
              <a:rPr lang="en-US" sz="2000" b="1" dirty="0" smtClean="0">
                <a:solidFill>
                  <a:schemeClr val="tx1"/>
                </a:solidFill>
              </a:rPr>
              <a:t>Pharmacist will review patient’s profile prior to sending dose</a:t>
            </a:r>
          </a:p>
          <a:p>
            <a:pPr lvl="2"/>
            <a:r>
              <a:rPr lang="en-US" sz="2000" b="1" dirty="0" smtClean="0">
                <a:solidFill>
                  <a:srgbClr val="FF0000"/>
                </a:solidFill>
              </a:rPr>
              <a:t>Verify </a:t>
            </a:r>
            <a:r>
              <a:rPr lang="en-US" sz="2000" b="1" dirty="0">
                <a:solidFill>
                  <a:schemeClr val="tx1"/>
                </a:solidFill>
              </a:rPr>
              <a:t>warfarin dose </a:t>
            </a:r>
            <a:r>
              <a:rPr lang="en-US" sz="2000" b="1" dirty="0" smtClean="0">
                <a:solidFill>
                  <a:schemeClr val="tx1"/>
                </a:solidFill>
              </a:rPr>
              <a:t>a w</a:t>
            </a:r>
            <a:r>
              <a:rPr lang="en-US" sz="2000" b="1" dirty="0">
                <a:solidFill>
                  <a:schemeClr val="tx1"/>
                </a:solidFill>
              </a:rPr>
              <a:t>/ Pharmacist before </a:t>
            </a:r>
            <a:r>
              <a:rPr lang="en-US" sz="2000" b="1" dirty="0" smtClean="0">
                <a:solidFill>
                  <a:schemeClr val="tx1"/>
                </a:solidFill>
              </a:rPr>
              <a:t>administering</a:t>
            </a:r>
          </a:p>
          <a:p>
            <a:pPr lvl="2"/>
            <a:endParaRPr lang="en-US" sz="2000" dirty="0"/>
          </a:p>
          <a:p>
            <a:pPr lvl="1"/>
            <a:endParaRPr lang="en-US" sz="2200" u="sng" dirty="0" smtClean="0"/>
          </a:p>
          <a:p>
            <a:endParaRPr lang="en-US" dirty="0"/>
          </a:p>
        </p:txBody>
      </p:sp>
      <p:sp>
        <p:nvSpPr>
          <p:cNvPr id="6" name="AutoShape 2" descr="Image result for hold sig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828" y="4773867"/>
            <a:ext cx="1735307" cy="1735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4852" y="2288846"/>
            <a:ext cx="2545549" cy="229534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94"/>
    </mc:Choice>
    <mc:Fallback xmlns="">
      <p:transition spd="slow" advTm="26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680" y="2375176"/>
            <a:ext cx="11401520" cy="4370008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</a:pPr>
            <a:r>
              <a:rPr lang="en-US" sz="2400" b="1" dirty="0" smtClean="0"/>
              <a:t>Warfarin – </a:t>
            </a:r>
            <a:r>
              <a:rPr lang="en-US" sz="2400" b="1" dirty="0"/>
              <a:t>Nurse/CNA Monitoring and </a:t>
            </a:r>
            <a:r>
              <a:rPr lang="en-US" sz="2400" b="1" dirty="0" smtClean="0"/>
              <a:t>Documentation</a:t>
            </a:r>
          </a:p>
          <a:p>
            <a:pPr lvl="1">
              <a:lnSpc>
                <a:spcPts val="2500"/>
              </a:lnSpc>
            </a:pPr>
            <a:r>
              <a:rPr lang="en-US" sz="2200" b="1" u="sng" dirty="0" smtClean="0"/>
              <a:t>Know therapeutic INR range</a:t>
            </a:r>
            <a:r>
              <a:rPr lang="en-US" sz="2200" b="1" dirty="0" smtClean="0"/>
              <a:t> = </a:t>
            </a:r>
            <a:r>
              <a:rPr lang="en-US" sz="2200" b="1" dirty="0" smtClean="0">
                <a:solidFill>
                  <a:srgbClr val="009900"/>
                </a:solidFill>
              </a:rPr>
              <a:t>2 – 3 </a:t>
            </a:r>
            <a:r>
              <a:rPr lang="en-US" sz="2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(2.5 – 3.5 for mitral heart valves)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1">
              <a:lnSpc>
                <a:spcPts val="2500"/>
              </a:lnSpc>
            </a:pPr>
            <a:r>
              <a:rPr lang="en-US" sz="2200" b="1" u="sng" dirty="0" smtClean="0"/>
              <a:t>When reporting INR to anyone</a:t>
            </a:r>
            <a:r>
              <a:rPr lang="en-US" sz="2200" b="1" dirty="0" smtClean="0"/>
              <a:t> = </a:t>
            </a:r>
            <a:r>
              <a:rPr lang="en-US" sz="2200" b="1" dirty="0" smtClean="0">
                <a:solidFill>
                  <a:srgbClr val="FF0000"/>
                </a:solidFill>
              </a:rPr>
              <a:t>Always think in trends!</a:t>
            </a:r>
          </a:p>
          <a:p>
            <a:pPr lvl="2"/>
            <a:r>
              <a:rPr lang="en-US" sz="2000" b="1" dirty="0" smtClean="0"/>
              <a:t>Ex: Report </a:t>
            </a:r>
            <a:r>
              <a:rPr lang="en-US" sz="2000" b="1" dirty="0"/>
              <a:t>previous day’s </a:t>
            </a:r>
            <a:r>
              <a:rPr lang="en-US" sz="2000" b="1" dirty="0" smtClean="0"/>
              <a:t>INR with current </a:t>
            </a:r>
            <a:r>
              <a:rPr lang="en-US" sz="2000" b="1" dirty="0"/>
              <a:t>day INR </a:t>
            </a:r>
            <a:r>
              <a:rPr lang="en-US" sz="2000" b="1" dirty="0" smtClean="0"/>
              <a:t>level</a:t>
            </a:r>
            <a:endParaRPr lang="en-US" sz="2000" b="1" dirty="0"/>
          </a:p>
          <a:p>
            <a:pPr lvl="3"/>
            <a:r>
              <a:rPr lang="en-US" sz="1800" b="1" dirty="0" smtClean="0"/>
              <a:t>Current INR  </a:t>
            </a:r>
            <a:r>
              <a:rPr lang="en-US" sz="1800" b="1" dirty="0"/>
              <a:t>1.2</a:t>
            </a:r>
            <a:r>
              <a:rPr lang="en-US" sz="1800" b="1" dirty="0">
                <a:sym typeface="Wingdings" panose="05000000000000000000" pitchFamily="2" charset="2"/>
              </a:rPr>
              <a:t>              vs.              INR  1.0  1.2</a:t>
            </a:r>
          </a:p>
          <a:p>
            <a:pPr lvl="3"/>
            <a:r>
              <a:rPr lang="en-US" sz="1800" b="1" dirty="0" smtClean="0">
                <a:sym typeface="Wingdings" panose="05000000000000000000" pitchFamily="2" charset="2"/>
              </a:rPr>
              <a:t>Current INR  </a:t>
            </a:r>
            <a:r>
              <a:rPr lang="en-US" sz="1800" b="1" dirty="0">
                <a:sym typeface="Wingdings" panose="05000000000000000000" pitchFamily="2" charset="2"/>
              </a:rPr>
              <a:t>1.9              vs.              INR  1.0  1.9</a:t>
            </a:r>
          </a:p>
          <a:p>
            <a:pPr lvl="3"/>
            <a:r>
              <a:rPr lang="en-US" sz="1800" b="1" dirty="0" smtClean="0">
                <a:sym typeface="Wingdings" panose="05000000000000000000" pitchFamily="2" charset="2"/>
              </a:rPr>
              <a:t>Current INR  </a:t>
            </a:r>
            <a:r>
              <a:rPr lang="en-US" sz="1800" b="1" dirty="0">
                <a:sym typeface="Wingdings" panose="05000000000000000000" pitchFamily="2" charset="2"/>
              </a:rPr>
              <a:t>2.5              vs.              INR  1.0  </a:t>
            </a:r>
            <a:r>
              <a:rPr lang="en-US" sz="1800" b="1" dirty="0" smtClean="0">
                <a:sym typeface="Wingdings" panose="05000000000000000000" pitchFamily="2" charset="2"/>
              </a:rPr>
              <a:t>2.5</a:t>
            </a:r>
          </a:p>
          <a:p>
            <a:pPr lvl="3"/>
            <a:r>
              <a:rPr lang="en-US" sz="1800" b="1" dirty="0" smtClean="0">
                <a:sym typeface="Wingdings" panose="05000000000000000000" pitchFamily="2" charset="2"/>
              </a:rPr>
              <a:t>Current INR  0.9              vs.              INR  1.0  0.9</a:t>
            </a:r>
            <a:endParaRPr lang="en-US" sz="1800" b="1" dirty="0">
              <a:sym typeface="Wingdings" panose="05000000000000000000" pitchFamily="2" charset="2"/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  <p:sp>
        <p:nvSpPr>
          <p:cNvPr id="6" name="AutoShape 2" descr="Image result for hold sign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2" descr="Image result for TRENDS"/>
          <p:cNvSpPr>
            <a:spLocks noChangeAspect="1" noChangeArrowheads="1"/>
          </p:cNvSpPr>
          <p:nvPr/>
        </p:nvSpPr>
        <p:spPr bwMode="auto">
          <a:xfrm>
            <a:off x="12065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695" y="3325405"/>
            <a:ext cx="2993393" cy="246954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3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946"/>
    </mc:Choice>
    <mc:Fallback xmlns="">
      <p:transition spd="slow" advTm="78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10265107" cy="706964"/>
          </a:xfrm>
        </p:spPr>
        <p:txBody>
          <a:bodyPr/>
          <a:lstStyle/>
          <a:p>
            <a:r>
              <a:rPr lang="en-US" b="1" dirty="0">
                <a:ln w="1270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a:rPr>
              <a:t>Clinical Pearls - Warfarin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639" y="2386939"/>
            <a:ext cx="11245932" cy="4310744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ANTICOAG</a:t>
            </a:r>
            <a:r>
              <a:rPr lang="en-US" sz="2400" b="1" dirty="0" smtClean="0"/>
              <a:t> - Nurse/CNA </a:t>
            </a:r>
            <a:r>
              <a:rPr lang="en-US" sz="2400" b="1" dirty="0"/>
              <a:t>Monitoring and </a:t>
            </a:r>
            <a:r>
              <a:rPr lang="en-US" sz="2400" b="1" dirty="0" smtClean="0"/>
              <a:t>Documentation (Review)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="1" dirty="0"/>
              <a:t> = Appetite</a:t>
            </a:r>
            <a:r>
              <a:rPr lang="en-US" sz="1800" dirty="0"/>
              <a:t> trends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N </a:t>
            </a:r>
            <a:r>
              <a:rPr lang="en-US" sz="1800" b="1" dirty="0"/>
              <a:t>= NVD </a:t>
            </a:r>
            <a:r>
              <a:rPr lang="en-US" sz="1800" dirty="0"/>
              <a:t>- Nausea/Vomiting/Diarrhea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1800" b="1" dirty="0"/>
              <a:t> = Temperature</a:t>
            </a:r>
            <a:r>
              <a:rPr lang="en-US" sz="1800" dirty="0"/>
              <a:t> or </a:t>
            </a:r>
            <a:r>
              <a:rPr lang="en-US" sz="1800" b="1" dirty="0"/>
              <a:t>Tubefeed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I </a:t>
            </a:r>
            <a:r>
              <a:rPr lang="en-US" sz="1800" b="1" dirty="0"/>
              <a:t>= Inspect </a:t>
            </a:r>
            <a:r>
              <a:rPr lang="en-US" sz="1800" dirty="0"/>
              <a:t>for bruising/bleeding/clotting symptoms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C </a:t>
            </a:r>
            <a:r>
              <a:rPr lang="en-US" sz="1800" b="1" dirty="0"/>
              <a:t>= Constipation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sz="1800" b="1" dirty="0"/>
              <a:t>= Operation </a:t>
            </a:r>
            <a:r>
              <a:rPr lang="en-US" sz="1800" dirty="0"/>
              <a:t>or procedures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en-US" sz="1800" b="1" dirty="0"/>
              <a:t>= Antibiotics </a:t>
            </a:r>
            <a:r>
              <a:rPr lang="en-US" sz="1800" dirty="0"/>
              <a:t>or</a:t>
            </a:r>
            <a:r>
              <a:rPr lang="en-US" sz="1800" b="1" dirty="0"/>
              <a:t> Amiodarone</a:t>
            </a:r>
          </a:p>
          <a:p>
            <a:pPr lvl="1"/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G = Given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</a:rPr>
              <a:t> (mg) or Not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Given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342900" lvl="1" indent="-342900"/>
            <a:r>
              <a:rPr lang="en-US" sz="1900" b="1" dirty="0">
                <a:solidFill>
                  <a:schemeClr val="accent6">
                    <a:lumMod val="75000"/>
                  </a:schemeClr>
                </a:solidFill>
              </a:rPr>
              <a:t>Proper </a:t>
            </a:r>
            <a:r>
              <a:rPr lang="en-US" sz="1900" b="1" dirty="0" smtClean="0">
                <a:solidFill>
                  <a:schemeClr val="accent6">
                    <a:lumMod val="75000"/>
                  </a:schemeClr>
                </a:solidFill>
              </a:rPr>
              <a:t>monitoring and documentation promotes patient safety and improves patient care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116" y="2873826"/>
            <a:ext cx="3072117" cy="316020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20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71"/>
    </mc:Choice>
    <mc:Fallback xmlns="">
      <p:transition spd="slow" advTm="37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563764"/>
            <a:ext cx="8761413" cy="706964"/>
          </a:xfrm>
        </p:spPr>
        <p:txBody>
          <a:bodyPr/>
          <a:lstStyle/>
          <a:p>
            <a:r>
              <a:rPr lang="en-US" b="1" dirty="0" smtClean="0">
                <a:ln w="3175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</a:rPr>
              <a:t>Virchow’s Triad</a:t>
            </a:r>
            <a:endParaRPr lang="en-US" b="1" dirty="0">
              <a:ln w="3175">
                <a:solidFill>
                  <a:schemeClr val="accent2">
                    <a:lumMod val="20000"/>
                    <a:lumOff val="80000"/>
                  </a:schemeClr>
                </a:solidFill>
              </a:ln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50" y="1270728"/>
            <a:ext cx="8995508" cy="5587272"/>
          </a:xfr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47"/>
    </mc:Choice>
    <mc:Fallback xmlns="">
      <p:transition spd="slow" advTm="43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chemeClr val="accent1">
                      <a:shade val="50000"/>
                    </a:schemeClr>
                  </a:solidFill>
                </a:ln>
              </a:rPr>
              <a:t>DOAC – Direct Oral Anticoagulants</a:t>
            </a:r>
            <a:endParaRPr lang="en-US" sz="2600" b="1" dirty="0">
              <a:ln w="6350"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58" y="2522054"/>
            <a:ext cx="6191250" cy="3543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8" y="2167870"/>
            <a:ext cx="2176449" cy="124873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70" y="3490521"/>
            <a:ext cx="3487722" cy="1613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9" y="5104173"/>
            <a:ext cx="1401089" cy="1401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897" y="5226491"/>
            <a:ext cx="2223552" cy="1095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521" y="2311002"/>
            <a:ext cx="2223552" cy="1105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7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1"/>
    </mc:Choice>
    <mc:Fallback xmlns="">
      <p:transition spd="slow" advTm="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6350">
                  <a:solidFill>
                    <a:srgbClr val="FFFF00"/>
                  </a:solidFill>
                </a:ln>
                <a:solidFill>
                  <a:srgbClr val="FF9900"/>
                </a:solidFill>
              </a:rPr>
              <a:t>Coagulation (Clotting) Cascade </a:t>
            </a:r>
            <a:endParaRPr lang="en-US" b="1" dirty="0">
              <a:ln w="6350">
                <a:solidFill>
                  <a:srgbClr val="FFFF00"/>
                </a:solidFill>
              </a:ln>
              <a:solidFill>
                <a:srgbClr val="FF99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87" y="2311443"/>
            <a:ext cx="6530373" cy="4371662"/>
          </a:xfrm>
        </p:spPr>
      </p:pic>
      <p:grpSp>
        <p:nvGrpSpPr>
          <p:cNvPr id="5" name="Group 4"/>
          <p:cNvGrpSpPr/>
          <p:nvPr/>
        </p:nvGrpSpPr>
        <p:grpSpPr>
          <a:xfrm>
            <a:off x="6958943" y="4782100"/>
            <a:ext cx="3360713" cy="1718268"/>
            <a:chOff x="6958943" y="4782100"/>
            <a:chExt cx="3360713" cy="1718268"/>
          </a:xfrm>
        </p:grpSpPr>
        <p:sp>
          <p:nvSpPr>
            <p:cNvPr id="3" name="Rectangle 2"/>
            <p:cNvSpPr/>
            <p:nvPr/>
          </p:nvSpPr>
          <p:spPr>
            <a:xfrm>
              <a:off x="6958943" y="4782100"/>
              <a:ext cx="1879042" cy="1718268"/>
            </a:xfrm>
            <a:prstGeom prst="rect">
              <a:avLst/>
            </a:prstGeom>
            <a:noFill/>
            <a:ln w="762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10800000">
              <a:off x="9053565" y="5435002"/>
              <a:ext cx="1266091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14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76"/>
    </mc:Choice>
    <mc:Fallback xmlns="">
      <p:transition spd="slow" advTm="16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191" y="973668"/>
            <a:ext cx="10118689" cy="706964"/>
          </a:xfrm>
        </p:spPr>
        <p:txBody>
          <a:bodyPr/>
          <a:lstStyle/>
          <a:p>
            <a:r>
              <a:rPr lang="en-US" b="1" dirty="0">
                <a:ln w="6350">
                  <a:solidFill>
                    <a:schemeClr val="accent1">
                      <a:shade val="50000"/>
                    </a:schemeClr>
                  </a:solidFill>
                </a:ln>
              </a:rPr>
              <a:t>DOAC - Pharmacological Properties </a:t>
            </a:r>
            <a:r>
              <a:rPr lang="en-US" b="1" dirty="0" smtClean="0">
                <a:ln w="6350">
                  <a:solidFill>
                    <a:schemeClr val="accent1">
                      <a:shade val="50000"/>
                    </a:schemeClr>
                  </a:solidFill>
                </a:ln>
              </a:rPr>
              <a:t> </a:t>
            </a:r>
            <a:endParaRPr lang="en-US" b="1" dirty="0">
              <a:ln w="6350"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09" t="28056" r="23235" b="13427"/>
          <a:stretch/>
        </p:blipFill>
        <p:spPr>
          <a:xfrm>
            <a:off x="2304288" y="1787076"/>
            <a:ext cx="7923920" cy="49654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3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45"/>
    </mc:Choice>
    <mc:Fallback xmlns="">
      <p:transition spd="slow" advTm="1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ln w="6350">
                  <a:solidFill>
                    <a:schemeClr val="accent1">
                      <a:shade val="50000"/>
                    </a:schemeClr>
                  </a:solidFill>
                </a:ln>
              </a:rPr>
              <a:t>DOAC Indications</a:t>
            </a:r>
            <a:endParaRPr lang="en-US" b="1" dirty="0">
              <a:ln w="6350"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967384"/>
            <a:ext cx="10129345" cy="341630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AU" sz="2200" b="1" dirty="0" smtClean="0"/>
              <a:t>Reduction of </a:t>
            </a:r>
            <a:r>
              <a:rPr lang="en-AU" sz="2200" b="1" dirty="0"/>
              <a:t>stroke in non-valvular atrial fibrillation </a:t>
            </a:r>
          </a:p>
          <a:p>
            <a:pPr>
              <a:spcAft>
                <a:spcPts val="1200"/>
              </a:spcAft>
            </a:pPr>
            <a:r>
              <a:rPr lang="en-AU" sz="2200" b="1" dirty="0"/>
              <a:t>Prevention of VTE following hip or knee replacement</a:t>
            </a:r>
          </a:p>
          <a:p>
            <a:pPr>
              <a:spcAft>
                <a:spcPts val="1200"/>
              </a:spcAft>
            </a:pPr>
            <a:r>
              <a:rPr lang="en-AU" sz="2200" b="1" dirty="0"/>
              <a:t>Treatment and </a:t>
            </a:r>
            <a:r>
              <a:rPr lang="en-AU" sz="2200" b="1" dirty="0" smtClean="0"/>
              <a:t>prevention </a:t>
            </a:r>
            <a:r>
              <a:rPr lang="en-AU" sz="2200" b="1" dirty="0"/>
              <a:t>of VTE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2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2"/>
    </mc:Choice>
    <mc:Fallback xmlns="">
      <p:transition spd="slow" advTm="14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ln w="6350">
                  <a:solidFill>
                    <a:schemeClr val="accent1">
                      <a:shade val="50000"/>
                    </a:schemeClr>
                  </a:solidFill>
                </a:ln>
              </a:rPr>
              <a:t>DOAC Dosing</a:t>
            </a:r>
            <a:endParaRPr lang="en-US" b="1" dirty="0">
              <a:ln w="6350">
                <a:solidFill>
                  <a:schemeClr val="accent1">
                    <a:shade val="5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310" y="2553259"/>
            <a:ext cx="9767604" cy="3416301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sz="2200" b="1" i="1" dirty="0">
                <a:solidFill>
                  <a:srgbClr val="FF0000"/>
                </a:solidFill>
              </a:rPr>
              <a:t>Unlike </a:t>
            </a:r>
            <a:r>
              <a:rPr lang="en-AU" sz="2200" b="1" i="1" dirty="0" smtClean="0">
                <a:solidFill>
                  <a:srgbClr val="FF0000"/>
                </a:solidFill>
              </a:rPr>
              <a:t>Warfarin</a:t>
            </a:r>
            <a:r>
              <a:rPr lang="en-AU" sz="2200" b="1" i="1" dirty="0">
                <a:solidFill>
                  <a:srgbClr val="FF0000"/>
                </a:solidFill>
              </a:rPr>
              <a:t>:</a:t>
            </a:r>
          </a:p>
          <a:p>
            <a:pPr>
              <a:spcAft>
                <a:spcPts val="1200"/>
              </a:spcAft>
            </a:pPr>
            <a:r>
              <a:rPr lang="en-AU" sz="2000" b="1" dirty="0"/>
              <a:t>D</a:t>
            </a:r>
            <a:r>
              <a:rPr lang="en-AU" sz="2000" b="1" dirty="0" smtClean="0"/>
              <a:t>OAC </a:t>
            </a:r>
            <a:r>
              <a:rPr lang="en-AU" sz="2000" b="1" dirty="0"/>
              <a:t>doses are fixed based upon patient factors, such as </a:t>
            </a:r>
            <a:r>
              <a:rPr lang="en-AU" sz="2000" b="1" dirty="0">
                <a:solidFill>
                  <a:schemeClr val="accent2">
                    <a:lumMod val="75000"/>
                  </a:schemeClr>
                </a:solidFill>
              </a:rPr>
              <a:t>renal </a:t>
            </a:r>
            <a:r>
              <a:rPr lang="en-AU" sz="2000" b="1" dirty="0" smtClean="0">
                <a:solidFill>
                  <a:schemeClr val="accent2">
                    <a:lumMod val="75000"/>
                  </a:schemeClr>
                </a:solidFill>
              </a:rPr>
              <a:t>function, </a:t>
            </a:r>
            <a:r>
              <a:rPr lang="en-AU" sz="2000" b="1" dirty="0" smtClean="0"/>
              <a:t>age, weight and indication </a:t>
            </a:r>
          </a:p>
          <a:p>
            <a:pPr>
              <a:spcAft>
                <a:spcPts val="1200"/>
              </a:spcAft>
            </a:pPr>
            <a:r>
              <a:rPr lang="en-AU" sz="2000" b="1" dirty="0" smtClean="0"/>
              <a:t>Dose </a:t>
            </a:r>
            <a:r>
              <a:rPr lang="en-AU" sz="2000" b="1" dirty="0"/>
              <a:t>frequency is either daily, or twice daily depending on </a:t>
            </a:r>
            <a:r>
              <a:rPr lang="en-AU" sz="2000" b="1" dirty="0" smtClean="0"/>
              <a:t>indication</a:t>
            </a:r>
          </a:p>
          <a:p>
            <a:pPr lvl="1">
              <a:spcAft>
                <a:spcPts val="1200"/>
              </a:spcAft>
            </a:pPr>
            <a:r>
              <a:rPr lang="en-AU" sz="1800" b="1" dirty="0" smtClean="0">
                <a:solidFill>
                  <a:schemeClr val="accent2">
                    <a:lumMod val="75000"/>
                  </a:schemeClr>
                </a:solidFill>
              </a:rPr>
              <a:t>Q24H or Q12H </a:t>
            </a:r>
            <a:r>
              <a:rPr lang="en-AU" sz="1800" b="1" dirty="0" smtClean="0"/>
              <a:t>frequency preferred for all anticoagulation</a:t>
            </a:r>
            <a:r>
              <a:rPr lang="en-AU" b="1" dirty="0" smtClean="0"/>
              <a:t> </a:t>
            </a:r>
            <a:endParaRPr lang="en-AU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19"/>
    </mc:Choice>
    <mc:Fallback xmlns="">
      <p:transition spd="slow" advTm="24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rgbClr val="33CCFF"/>
                  </a:solidFill>
                </a:ln>
              </a:rPr>
              <a:t>DOAC – Pradaxa (Non-formulary)</a:t>
            </a:r>
            <a:endParaRPr lang="en-US" sz="2600" b="1" dirty="0">
              <a:ln w="6350">
                <a:solidFill>
                  <a:srgbClr val="33CCFF"/>
                </a:solidFill>
              </a:ln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405820" y="2735221"/>
            <a:ext cx="2223552" cy="2625009"/>
            <a:chOff x="9305337" y="2504109"/>
            <a:chExt cx="2223552" cy="26250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337" y="2504109"/>
              <a:ext cx="2176449" cy="12487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337" y="4023518"/>
              <a:ext cx="2223552" cy="1105600"/>
            </a:xfrm>
            <a:prstGeom prst="rect">
              <a:avLst/>
            </a:prstGeom>
          </p:spPr>
        </p:pic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668" y="2932575"/>
            <a:ext cx="2037030" cy="2381061"/>
          </a:xfrm>
        </p:spPr>
      </p:pic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841079" y="2330958"/>
            <a:ext cx="6363589" cy="43688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rgbClr val="0070C0"/>
                </a:solidFill>
              </a:rPr>
              <a:t>Dabigatran (Pradaxa)</a:t>
            </a:r>
            <a:endParaRPr lang="en-US" sz="2200" b="1" dirty="0">
              <a:solidFill>
                <a:srgbClr val="0070C0"/>
              </a:solidFill>
            </a:endParaRPr>
          </a:p>
          <a:p>
            <a:pPr lvl="1"/>
            <a:r>
              <a:rPr lang="en-US" sz="2000" b="1" dirty="0" smtClean="0"/>
              <a:t>Storage</a:t>
            </a:r>
          </a:p>
          <a:p>
            <a:pPr lvl="2"/>
            <a:r>
              <a:rPr lang="en-US" sz="1800" b="1" dirty="0" smtClean="0"/>
              <a:t>Capsules must be stored in </a:t>
            </a:r>
            <a:r>
              <a:rPr lang="en-US" sz="1800" b="1" dirty="0" smtClean="0">
                <a:solidFill>
                  <a:srgbClr val="0070C0"/>
                </a:solidFill>
              </a:rPr>
              <a:t>original bottle.</a:t>
            </a:r>
          </a:p>
          <a:p>
            <a:pPr lvl="3"/>
            <a:r>
              <a:rPr lang="en-US" sz="1800" b="1" dirty="0">
                <a:solidFill>
                  <a:srgbClr val="0070C0"/>
                </a:solidFill>
              </a:rPr>
              <a:t>D</a:t>
            </a:r>
            <a:r>
              <a:rPr lang="en-US" sz="1800" b="1" dirty="0" smtClean="0">
                <a:solidFill>
                  <a:srgbClr val="0070C0"/>
                </a:solidFill>
              </a:rPr>
              <a:t>iscard </a:t>
            </a:r>
            <a:r>
              <a:rPr lang="en-US" sz="1800" b="1" dirty="0">
                <a:solidFill>
                  <a:srgbClr val="0070C0"/>
                </a:solidFill>
              </a:rPr>
              <a:t>4 months </a:t>
            </a:r>
            <a:r>
              <a:rPr lang="en-US" sz="1800" b="1" dirty="0"/>
              <a:t>after opening original </a:t>
            </a:r>
            <a:br>
              <a:rPr lang="en-US" sz="1800" b="1" dirty="0"/>
            </a:br>
            <a:r>
              <a:rPr lang="en-US" sz="1800" b="1" dirty="0" smtClean="0"/>
              <a:t>bottle </a:t>
            </a:r>
            <a:r>
              <a:rPr lang="en-US" sz="1600" b="1" dirty="0" smtClean="0"/>
              <a:t>(</a:t>
            </a:r>
            <a:r>
              <a:rPr lang="en-US" sz="1600" b="1" i="1" dirty="0" smtClean="0"/>
              <a:t>unless</a:t>
            </a:r>
            <a:r>
              <a:rPr lang="en-US" sz="1600" b="1" dirty="0" smtClean="0"/>
              <a:t> it is an individual blister pack) </a:t>
            </a:r>
          </a:p>
          <a:p>
            <a:pPr lvl="2"/>
            <a:r>
              <a:rPr lang="en-US" sz="1800" b="1" dirty="0" smtClean="0"/>
              <a:t>Store at room temperature.</a:t>
            </a:r>
          </a:p>
          <a:p>
            <a:pPr lvl="1"/>
            <a:r>
              <a:rPr lang="en-US" sz="2000" b="1" dirty="0" smtClean="0"/>
              <a:t>Administration</a:t>
            </a:r>
          </a:p>
          <a:p>
            <a:pPr lvl="2"/>
            <a:r>
              <a:rPr lang="en-US" sz="1800" b="1" dirty="0" smtClean="0">
                <a:solidFill>
                  <a:srgbClr val="0070C0"/>
                </a:solidFill>
              </a:rPr>
              <a:t>Swallow whole. Do not chew, open, or crush.</a:t>
            </a:r>
          </a:p>
          <a:p>
            <a:pPr lvl="2"/>
            <a:r>
              <a:rPr lang="en-US" sz="1800" b="1" dirty="0" smtClean="0">
                <a:solidFill>
                  <a:srgbClr val="0070C0"/>
                </a:solidFill>
              </a:rPr>
              <a:t>Take with a full glass of water.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80"/>
    </mc:Choice>
    <mc:Fallback xmlns="">
      <p:transition spd="slow" advTm="25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rgbClr val="33CCFF"/>
                  </a:solidFill>
                </a:ln>
              </a:rPr>
              <a:t>DOAC – Pradaxa (Non-formulary)</a:t>
            </a:r>
            <a:endParaRPr lang="en-US" sz="2600" b="1" dirty="0">
              <a:ln w="6350">
                <a:solidFill>
                  <a:srgbClr val="33CCFF"/>
                </a:solidFill>
              </a:ln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42047" y="3041356"/>
            <a:ext cx="2223552" cy="2625009"/>
            <a:chOff x="9542047" y="2562310"/>
            <a:chExt cx="2223552" cy="26250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047" y="2562310"/>
              <a:ext cx="2176449" cy="12487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047" y="4081719"/>
              <a:ext cx="2223552" cy="1105600"/>
            </a:xfrm>
            <a:prstGeom prst="rect">
              <a:avLst/>
            </a:prstGeom>
          </p:spPr>
        </p:pic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42" y="3285304"/>
            <a:ext cx="2037030" cy="2381061"/>
          </a:xfrm>
        </p:spPr>
      </p:pic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415206" y="2291435"/>
            <a:ext cx="6789462" cy="4368800"/>
          </a:xfrm>
        </p:spPr>
        <p:txBody>
          <a:bodyPr>
            <a:normAutofit fontScale="92500"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Dabigatran (Pradaxa)</a:t>
            </a:r>
            <a:endParaRPr lang="en-US" sz="2400" b="1" dirty="0">
              <a:solidFill>
                <a:srgbClr val="0070C0"/>
              </a:solidFill>
            </a:endParaRPr>
          </a:p>
          <a:p>
            <a:pPr lvl="1"/>
            <a:r>
              <a:rPr lang="en-US" sz="2200" b="1" dirty="0" smtClean="0"/>
              <a:t>Missed dose recommendation</a:t>
            </a:r>
          </a:p>
          <a:p>
            <a:pPr lvl="2"/>
            <a:r>
              <a:rPr lang="en-US" sz="1900" b="1" dirty="0" smtClean="0"/>
              <a:t>Take a missed dose as soon as you think about it.</a:t>
            </a:r>
          </a:p>
          <a:p>
            <a:pPr lvl="2"/>
            <a:r>
              <a:rPr lang="en-US" sz="1900" b="1" dirty="0" smtClean="0"/>
              <a:t>If &lt; 6 hours until next dose, skip the missed dose and go back to the normal time.</a:t>
            </a:r>
          </a:p>
          <a:p>
            <a:pPr lvl="2"/>
            <a:r>
              <a:rPr lang="en-US" sz="1900" b="1" dirty="0" smtClean="0">
                <a:solidFill>
                  <a:srgbClr val="0070C0"/>
                </a:solidFill>
              </a:rPr>
              <a:t>Do </a:t>
            </a:r>
            <a:r>
              <a:rPr lang="en-US" sz="1900" b="1" u="sng" dirty="0" smtClean="0">
                <a:solidFill>
                  <a:srgbClr val="0070C0"/>
                </a:solidFill>
              </a:rPr>
              <a:t>not</a:t>
            </a:r>
            <a:r>
              <a:rPr lang="en-US" sz="1900" b="1" dirty="0" smtClean="0">
                <a:solidFill>
                  <a:srgbClr val="0070C0"/>
                </a:solidFill>
              </a:rPr>
              <a:t> take 2 doses at the same time </a:t>
            </a:r>
            <a:r>
              <a:rPr lang="en-US" sz="1900" b="1" dirty="0" smtClean="0"/>
              <a:t>or extra doses.</a:t>
            </a:r>
          </a:p>
          <a:p>
            <a:pPr lvl="2"/>
            <a:r>
              <a:rPr lang="en-US" sz="1900" b="1" dirty="0" smtClean="0"/>
              <a:t>If unable to obtain medication</a:t>
            </a:r>
          </a:p>
          <a:p>
            <a:pPr lvl="3"/>
            <a:r>
              <a:rPr lang="en-US" sz="1700" b="1" dirty="0" smtClean="0"/>
              <a:t>Notify MD to obtain orders for alternative anticoagulation.</a:t>
            </a:r>
          </a:p>
          <a:p>
            <a:pPr lvl="3"/>
            <a:r>
              <a:rPr lang="en-US" sz="1700" b="1" dirty="0"/>
              <a:t>C</a:t>
            </a:r>
            <a:r>
              <a:rPr lang="en-US" sz="1700" b="1" dirty="0" smtClean="0"/>
              <a:t>all pharmacy for timing transition between different anticoagulants for optimal patient care.  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4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8"/>
    </mc:Choice>
    <mc:Fallback xmlns="">
      <p:transition spd="slow" advTm="16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rgbClr val="33CCFF"/>
                  </a:solidFill>
                </a:ln>
              </a:rPr>
              <a:t>DOAC – Pradaxa (Non-formulary)</a:t>
            </a:r>
            <a:endParaRPr lang="en-US" sz="2600" b="1" dirty="0">
              <a:ln w="6350">
                <a:solidFill>
                  <a:srgbClr val="33CCFF"/>
                </a:solidFill>
              </a:ln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9542047" y="2752043"/>
            <a:ext cx="2223552" cy="2625009"/>
            <a:chOff x="9542047" y="2562310"/>
            <a:chExt cx="2223552" cy="26250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047" y="2562310"/>
              <a:ext cx="2176449" cy="12487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2047" y="4081719"/>
              <a:ext cx="2223552" cy="1105600"/>
            </a:xfrm>
            <a:prstGeom prst="rect">
              <a:avLst/>
            </a:prstGeom>
          </p:spPr>
        </p:pic>
      </p:grp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842" y="2752043"/>
            <a:ext cx="2037030" cy="238106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856" y="2334842"/>
            <a:ext cx="6485326" cy="2489410"/>
          </a:xfrm>
          <a:prstGeom prst="rect">
            <a:avLst/>
          </a:prstGeom>
        </p:spPr>
      </p:pic>
      <p:sp>
        <p:nvSpPr>
          <p:cNvPr id="6" name="Up Arrow Callout 5"/>
          <p:cNvSpPr/>
          <p:nvPr/>
        </p:nvSpPr>
        <p:spPr>
          <a:xfrm>
            <a:off x="605855" y="4552802"/>
            <a:ext cx="3617957" cy="1648500"/>
          </a:xfrm>
          <a:prstGeom prst="upArrowCallout">
            <a:avLst>
              <a:gd name="adj1" fmla="val 30064"/>
              <a:gd name="adj2" fmla="val 15032"/>
              <a:gd name="adj3" fmla="val 20832"/>
              <a:gd name="adj4" fmla="val 74730"/>
            </a:avLst>
          </a:prstGeom>
          <a:solidFill>
            <a:srgbClr val="CCEC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Use the </a:t>
            </a:r>
            <a:r>
              <a:rPr lang="en-US" b="1" dirty="0" smtClean="0">
                <a:solidFill>
                  <a:srgbClr val="FF0000"/>
                </a:solidFill>
              </a:rPr>
              <a:t>Home Med </a:t>
            </a:r>
            <a:r>
              <a:rPr lang="en-US" b="1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Anticoagulant</a:t>
            </a:r>
            <a:r>
              <a:rPr lang="en-US" b="1" dirty="0" smtClean="0">
                <a:solidFill>
                  <a:schemeClr val="tx1"/>
                </a:solidFill>
              </a:rPr>
              <a:t>) for Pradaxa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or other 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non-formulary anticoagulants  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2"/>
    </mc:Choice>
    <mc:Fallback xmlns="">
      <p:transition spd="slow" advTm="14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  <a:ln>
            <a:noFill/>
          </a:ln>
        </p:spPr>
        <p:txBody>
          <a:bodyPr/>
          <a:lstStyle/>
          <a:p>
            <a:r>
              <a:rPr lang="en-US" b="1" dirty="0" smtClean="0">
                <a:ln w="6350">
                  <a:solidFill>
                    <a:schemeClr val="accent6">
                      <a:lumMod val="75000"/>
                    </a:schemeClr>
                  </a:solidFill>
                </a:ln>
              </a:rPr>
              <a:t>DOAC – </a:t>
            </a:r>
            <a:r>
              <a:rPr lang="en-US" b="1" dirty="0" err="1" smtClean="0">
                <a:ln w="6350">
                  <a:solidFill>
                    <a:schemeClr val="accent6">
                      <a:lumMod val="75000"/>
                    </a:schemeClr>
                  </a:solidFill>
                </a:ln>
              </a:rPr>
              <a:t>Xarelto</a:t>
            </a:r>
            <a:endParaRPr lang="en-US" sz="2600" b="1" dirty="0">
              <a:ln w="6350"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182" y="2673709"/>
            <a:ext cx="3980511" cy="1841649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893890" y="2330958"/>
            <a:ext cx="10278803" cy="4368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Rivaroxaban (Xarelto)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000" b="1" dirty="0" smtClean="0"/>
              <a:t>Storage</a:t>
            </a:r>
          </a:p>
          <a:p>
            <a:pPr lvl="2"/>
            <a:r>
              <a:rPr lang="en-US" sz="1800" b="1" dirty="0" smtClean="0"/>
              <a:t>Store at room temperature.</a:t>
            </a:r>
          </a:p>
          <a:p>
            <a:pPr lvl="1"/>
            <a:r>
              <a:rPr lang="en-US" sz="2000" b="1" dirty="0" smtClean="0"/>
              <a:t>Administration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(QPM)</a:t>
            </a:r>
          </a:p>
          <a:p>
            <a:pPr lvl="2"/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</a:rPr>
              <a:t>10mg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Tablet </a:t>
            </a:r>
          </a:p>
          <a:p>
            <a:pPr lvl="3"/>
            <a:r>
              <a:rPr lang="en-US" sz="1800" b="1" dirty="0" smtClean="0"/>
              <a:t>Take </a:t>
            </a:r>
            <a:r>
              <a:rPr lang="en-US" sz="1800" b="1" u="sng" dirty="0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en-US" sz="1800" b="1" dirty="0" smtClean="0"/>
              <a:t> or without food.</a:t>
            </a:r>
          </a:p>
          <a:p>
            <a:pPr lvl="3"/>
            <a:r>
              <a:rPr lang="en-US" sz="1800" b="1" dirty="0" smtClean="0"/>
              <a:t>If  patient cannot swallow tablets, may crush and mix with applesauce, and give within 4 hours.</a:t>
            </a:r>
          </a:p>
          <a:p>
            <a:pPr lvl="3"/>
            <a:r>
              <a:rPr lang="en-US" sz="1800" b="1" dirty="0" smtClean="0"/>
              <a:t>Those who have feeding tubes may also crush 10mg tablets, mix with 50mL water, and give within 4 hours. Flush the feeding tube after.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0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0"/>
    </mc:Choice>
    <mc:Fallback xmlns="">
      <p:transition spd="slow" advTm="1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chemeClr val="accent6">
                      <a:lumMod val="75000"/>
                    </a:schemeClr>
                  </a:solidFill>
                </a:ln>
              </a:rPr>
              <a:t>DOAC – </a:t>
            </a:r>
            <a:r>
              <a:rPr lang="en-US" b="1" dirty="0" err="1" smtClean="0">
                <a:ln w="6350">
                  <a:solidFill>
                    <a:schemeClr val="accent6">
                      <a:lumMod val="75000"/>
                    </a:schemeClr>
                  </a:solidFill>
                </a:ln>
              </a:rPr>
              <a:t>Xarelto</a:t>
            </a:r>
            <a:endParaRPr lang="en-US" sz="2600" b="1" dirty="0">
              <a:ln w="6350"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120" y="2471577"/>
            <a:ext cx="3589703" cy="1660835"/>
          </a:xfrm>
          <a:prstGeom prst="rect">
            <a:avLst/>
          </a:prstGeom>
        </p:spPr>
      </p:pic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97851" y="2598279"/>
            <a:ext cx="10674332" cy="4368800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</a:rPr>
              <a:t>Rivaroxaban (Xarelto)</a:t>
            </a:r>
            <a:endParaRPr lang="en-US" sz="22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2000" b="1" dirty="0" smtClean="0"/>
              <a:t>Administration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(QPM)</a:t>
            </a:r>
          </a:p>
          <a:p>
            <a:pPr lvl="2"/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</a:rPr>
              <a:t>15mg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en-US" sz="2000" b="1" u="sng" dirty="0" smtClean="0">
                <a:solidFill>
                  <a:schemeClr val="accent1">
                    <a:lumMod val="75000"/>
                  </a:schemeClr>
                </a:solidFill>
              </a:rPr>
              <a:t>20mg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 Tablet </a:t>
            </a:r>
          </a:p>
          <a:p>
            <a:pPr lvl="3"/>
            <a:r>
              <a:rPr lang="en-US" sz="1800" b="1" dirty="0" smtClean="0"/>
              <a:t>Take this medication </a:t>
            </a:r>
            <a:r>
              <a:rPr lang="en-US" sz="1800" b="1" u="sng" dirty="0" smtClean="0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en-US" sz="18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800" b="1" dirty="0" smtClean="0"/>
              <a:t>food.</a:t>
            </a:r>
          </a:p>
          <a:p>
            <a:pPr lvl="3"/>
            <a:r>
              <a:rPr lang="en-US" sz="1800" b="1" dirty="0" smtClean="0"/>
              <a:t>If patient cannot swallow tablets, may crush and mix with applesauce, </a:t>
            </a:r>
            <a:br>
              <a:rPr lang="en-US" sz="1800" b="1" dirty="0" smtClean="0"/>
            </a:br>
            <a:r>
              <a:rPr lang="en-US" sz="1800" b="1" dirty="0" smtClean="0"/>
              <a:t>and give within 4 hours. </a:t>
            </a:r>
            <a:r>
              <a:rPr lang="en-US" sz="1800" b="1" i="1" dirty="0" smtClean="0">
                <a:solidFill>
                  <a:schemeClr val="accent1">
                    <a:lumMod val="75000"/>
                  </a:schemeClr>
                </a:solidFill>
              </a:rPr>
              <a:t>Eat some food right after taking crushed tablet</a:t>
            </a:r>
            <a:r>
              <a:rPr lang="en-US" sz="1800" b="1" dirty="0" smtClean="0"/>
              <a:t>. </a:t>
            </a:r>
          </a:p>
          <a:p>
            <a:pPr lvl="3"/>
            <a:r>
              <a:rPr lang="en-US" sz="1800" b="1" dirty="0" smtClean="0"/>
              <a:t>Those who have feeding tubes may also crush the 15 mg or 20 mg tablets, </a:t>
            </a:r>
            <a:br>
              <a:rPr lang="en-US" sz="1800" b="1" dirty="0" smtClean="0"/>
            </a:br>
            <a:r>
              <a:rPr lang="en-US" sz="1800" b="1" dirty="0" smtClean="0"/>
              <a:t>mix with 50 mL of water and give within 4 hours. </a:t>
            </a:r>
            <a:r>
              <a:rPr lang="en-US" sz="1800" b="1" i="1" dirty="0" smtClean="0">
                <a:solidFill>
                  <a:schemeClr val="accent1">
                    <a:lumMod val="75000"/>
                  </a:schemeClr>
                </a:solidFill>
              </a:rPr>
              <a:t>Give enteral feeding right </a:t>
            </a:r>
            <a:br>
              <a:rPr lang="en-US" sz="18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800" b="1" i="1" dirty="0" smtClean="0">
                <a:solidFill>
                  <a:schemeClr val="accent1">
                    <a:lumMod val="75000"/>
                  </a:schemeClr>
                </a:solidFill>
              </a:rPr>
              <a:t>after giving dose.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36"/>
    </mc:Choice>
    <mc:Fallback xmlns="">
      <p:transition spd="slow" advTm="31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721412"/>
            <a:ext cx="8761413" cy="706964"/>
          </a:xfrm>
          <a:ln>
            <a:noFill/>
          </a:ln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  <a:solidFill>
                  <a:srgbClr val="FF9900"/>
                </a:solidFill>
              </a:rPr>
              <a:t>Coagulation (Clotting) Cascade </a:t>
            </a:r>
            <a:endParaRPr lang="en-US" b="1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rgbClr val="FF99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85" y="1570270"/>
            <a:ext cx="7643606" cy="511689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2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42"/>
    </mc:Choice>
    <mc:Fallback xmlns="">
      <p:transition spd="slow" advTm="40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chemeClr val="accent6">
                      <a:lumMod val="75000"/>
                    </a:schemeClr>
                  </a:solidFill>
                </a:ln>
              </a:rPr>
              <a:t>DOAC – </a:t>
            </a:r>
            <a:r>
              <a:rPr lang="en-US" b="1" dirty="0" err="1" smtClean="0">
                <a:ln w="6350">
                  <a:solidFill>
                    <a:schemeClr val="accent6">
                      <a:lumMod val="75000"/>
                    </a:schemeClr>
                  </a:solidFill>
                </a:ln>
              </a:rPr>
              <a:t>Xarelto</a:t>
            </a:r>
            <a:r>
              <a:rPr lang="en-US" b="1" dirty="0" smtClean="0">
                <a:ln w="6350">
                  <a:solidFill>
                    <a:schemeClr val="accent6">
                      <a:lumMod val="75000"/>
                    </a:schemeClr>
                  </a:solidFill>
                </a:ln>
              </a:rPr>
              <a:t> </a:t>
            </a:r>
            <a:endParaRPr lang="en-US" sz="2600" b="1" dirty="0">
              <a:ln w="6350"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33060" y="2388970"/>
            <a:ext cx="11464188" cy="4353469"/>
          </a:xfrm>
        </p:spPr>
        <p:txBody>
          <a:bodyPr>
            <a:normAutofit fontScale="55000" lnSpcReduction="20000"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</a:rPr>
              <a:t>Rivaroxaban (Xarelto)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3600" b="1" dirty="0" smtClean="0"/>
              <a:t>Missed dose</a:t>
            </a:r>
            <a:r>
              <a:rPr lang="en-US" sz="3600" b="1" dirty="0"/>
              <a:t> </a:t>
            </a:r>
            <a:r>
              <a:rPr lang="en-US" sz="3600" b="1" dirty="0" smtClean="0"/>
              <a:t>recommendation</a:t>
            </a:r>
          </a:p>
          <a:p>
            <a:pPr lvl="2"/>
            <a:r>
              <a:rPr lang="en-US" sz="3300" b="1" dirty="0" smtClean="0">
                <a:solidFill>
                  <a:schemeClr val="accent1">
                    <a:lumMod val="75000"/>
                  </a:schemeClr>
                </a:solidFill>
              </a:rPr>
              <a:t>15mg PO Q12H – for DVT</a:t>
            </a:r>
          </a:p>
          <a:p>
            <a:pPr lvl="3"/>
            <a:r>
              <a:rPr lang="en-US" sz="2900" b="1" dirty="0"/>
              <a:t>Take missed dose right away to make sure you get </a:t>
            </a:r>
            <a:r>
              <a:rPr lang="en-US" sz="2900" b="1" dirty="0">
                <a:solidFill>
                  <a:schemeClr val="accent1">
                    <a:lumMod val="75000"/>
                  </a:schemeClr>
                </a:solidFill>
              </a:rPr>
              <a:t>30 mg in one day</a:t>
            </a:r>
            <a:r>
              <a:rPr lang="en-US" sz="2900" b="1" dirty="0"/>
              <a:t>. </a:t>
            </a:r>
            <a:endParaRPr lang="en-US" sz="2900" b="1" dirty="0" smtClean="0"/>
          </a:p>
          <a:p>
            <a:pPr lvl="3"/>
            <a:r>
              <a:rPr lang="en-US" sz="2900" b="1" dirty="0" smtClean="0">
                <a:solidFill>
                  <a:srgbClr val="009900"/>
                </a:solidFill>
              </a:rPr>
              <a:t>You </a:t>
            </a:r>
            <a:r>
              <a:rPr lang="en-US" sz="2900" b="1" u="sng" dirty="0">
                <a:solidFill>
                  <a:srgbClr val="009900"/>
                </a:solidFill>
              </a:rPr>
              <a:t>may</a:t>
            </a:r>
            <a:r>
              <a:rPr lang="en-US" sz="2900" b="1" dirty="0">
                <a:solidFill>
                  <a:srgbClr val="009900"/>
                </a:solidFill>
              </a:rPr>
              <a:t> take 2 tablets at the same time. </a:t>
            </a:r>
            <a:r>
              <a:rPr lang="en-US" sz="2900" b="1" dirty="0"/>
              <a:t>Then go back </a:t>
            </a:r>
            <a:r>
              <a:rPr lang="en-US" sz="2900" b="1" dirty="0" smtClean="0"/>
              <a:t>to the normal </a:t>
            </a:r>
            <a:r>
              <a:rPr lang="en-US" sz="2900" b="1" dirty="0"/>
              <a:t>times the next day.</a:t>
            </a:r>
          </a:p>
          <a:p>
            <a:pPr lvl="2"/>
            <a:r>
              <a:rPr lang="en-US" sz="3300" b="1" dirty="0" smtClean="0">
                <a:solidFill>
                  <a:schemeClr val="accent1">
                    <a:lumMod val="75000"/>
                  </a:schemeClr>
                </a:solidFill>
              </a:rPr>
              <a:t>All Other Dosing</a:t>
            </a:r>
          </a:p>
          <a:p>
            <a:pPr lvl="3"/>
            <a:r>
              <a:rPr lang="en-US" sz="2900" b="1" dirty="0" smtClean="0"/>
              <a:t>Take a missed dose as soon as you think about it.</a:t>
            </a:r>
          </a:p>
          <a:p>
            <a:pPr lvl="3"/>
            <a:r>
              <a:rPr lang="en-US" sz="2900" b="1" dirty="0" smtClean="0"/>
              <a:t>If it is close to the time for the next dose, skip the missed dose and go back to the normal time.</a:t>
            </a:r>
          </a:p>
          <a:p>
            <a:pPr lvl="3"/>
            <a:r>
              <a:rPr lang="en-US" sz="2900" b="1" dirty="0" smtClean="0">
                <a:solidFill>
                  <a:schemeClr val="accent1">
                    <a:lumMod val="75000"/>
                  </a:schemeClr>
                </a:solidFill>
              </a:rPr>
              <a:t>Do </a:t>
            </a:r>
            <a:r>
              <a:rPr lang="en-US" sz="2900" b="1" u="sng" dirty="0" smtClean="0">
                <a:solidFill>
                  <a:schemeClr val="accent1">
                    <a:lumMod val="75000"/>
                  </a:schemeClr>
                </a:solidFill>
              </a:rPr>
              <a:t>not</a:t>
            </a:r>
            <a:r>
              <a:rPr lang="en-US" sz="2900" b="1" dirty="0" smtClean="0">
                <a:solidFill>
                  <a:schemeClr val="accent1">
                    <a:lumMod val="75000"/>
                  </a:schemeClr>
                </a:solidFill>
              </a:rPr>
              <a:t> take 2 doses at the same time </a:t>
            </a:r>
            <a:r>
              <a:rPr lang="en-US" sz="2900" b="1" dirty="0" smtClean="0"/>
              <a:t>or extra doses.</a:t>
            </a:r>
          </a:p>
          <a:p>
            <a:pPr lvl="2"/>
            <a:r>
              <a:rPr lang="en-US" sz="3300" b="1" dirty="0" smtClean="0"/>
              <a:t>If unable to obtain medication</a:t>
            </a:r>
          </a:p>
          <a:p>
            <a:pPr lvl="3"/>
            <a:r>
              <a:rPr lang="en-US" sz="2900" b="1" dirty="0" smtClean="0"/>
              <a:t>Notify MD to obtain orders for alternative anticoagulation</a:t>
            </a:r>
          </a:p>
          <a:p>
            <a:pPr lvl="3"/>
            <a:r>
              <a:rPr lang="en-US" sz="2900" b="1" dirty="0" smtClean="0"/>
              <a:t>Call pharmacy for timing transition between different anticoagulants for optimal patient care  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12"/>
    </mc:Choice>
    <mc:Fallback xmlns="">
      <p:transition spd="slow" advTm="38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DOAC – </a:t>
            </a:r>
            <a:r>
              <a:rPr lang="en-US" b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Eliquis</a:t>
            </a:r>
            <a:r>
              <a:rPr lang="en-US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</a:rPr>
              <a:t> </a:t>
            </a:r>
            <a:endParaRPr lang="en-US" sz="2600" b="1" dirty="0">
              <a:ln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23" y="2610358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47" y="4515358"/>
            <a:ext cx="2223552" cy="1095546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832046" y="2420296"/>
            <a:ext cx="8710001" cy="4437704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Apixaban (Eliquis)</a:t>
            </a:r>
            <a:endParaRPr lang="en-US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sz="2000" b="1" dirty="0" smtClean="0"/>
              <a:t>Storage</a:t>
            </a:r>
          </a:p>
          <a:p>
            <a:pPr lvl="2"/>
            <a:r>
              <a:rPr lang="en-US" sz="1800" b="1" dirty="0" smtClean="0"/>
              <a:t>Store at room temperature.</a:t>
            </a:r>
          </a:p>
          <a:p>
            <a:pPr lvl="1"/>
            <a:r>
              <a:rPr lang="en-US" sz="2000" b="1" dirty="0" smtClean="0"/>
              <a:t>Administration </a:t>
            </a:r>
            <a:r>
              <a:rPr lang="en-US" sz="2000" b="1" dirty="0" smtClean="0">
                <a:solidFill>
                  <a:schemeClr val="accent3">
                    <a:lumMod val="75000"/>
                  </a:schemeClr>
                </a:solidFill>
              </a:rPr>
              <a:t>(Q12H)</a:t>
            </a:r>
          </a:p>
          <a:p>
            <a:pPr lvl="2"/>
            <a:r>
              <a:rPr lang="en-US" sz="1800" b="1" dirty="0" smtClean="0"/>
              <a:t>Take 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with or without </a:t>
            </a:r>
            <a:r>
              <a:rPr lang="en-US" sz="1800" b="1" dirty="0" smtClean="0"/>
              <a:t>food. </a:t>
            </a:r>
          </a:p>
          <a:p>
            <a:pPr lvl="2"/>
            <a:r>
              <a:rPr lang="en-US" sz="1800" b="1" dirty="0" smtClean="0"/>
              <a:t>If patient is having trouble swallowing, may crush tablet, mix with water, apple juice, or applesauce, and give within 4 hours. </a:t>
            </a:r>
          </a:p>
          <a:p>
            <a:pPr lvl="2"/>
            <a:r>
              <a:rPr lang="en-US" sz="1800" b="1" dirty="0"/>
              <a:t>Those who have feeding tubes may </a:t>
            </a:r>
            <a:r>
              <a:rPr lang="en-US" sz="1800" b="1" dirty="0" smtClean="0"/>
              <a:t>crush tablet, mix with 50mL water, and give within 4 hours. Flush </a:t>
            </a:r>
            <a:r>
              <a:rPr lang="en-US" sz="1800" b="1" dirty="0"/>
              <a:t>the feeding tube </a:t>
            </a:r>
            <a:r>
              <a:rPr lang="en-US" sz="1800" b="1" dirty="0" smtClean="0"/>
              <a:t>after.  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5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93"/>
    </mc:Choice>
    <mc:Fallback xmlns="">
      <p:transition spd="slow" advTm="10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</a:rPr>
              <a:t>DOAC – </a:t>
            </a:r>
            <a:r>
              <a:rPr lang="en-US" b="1" dirty="0" err="1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</a:rPr>
              <a:t>Eliquis</a:t>
            </a:r>
            <a:r>
              <a:rPr lang="en-US" b="1" dirty="0" smtClean="0">
                <a:ln w="6350">
                  <a:solidFill>
                    <a:schemeClr val="accent3">
                      <a:lumMod val="75000"/>
                    </a:schemeClr>
                  </a:solidFill>
                </a:ln>
              </a:rPr>
              <a:t> </a:t>
            </a:r>
            <a:endParaRPr lang="en-US" sz="2600" b="1" dirty="0">
              <a:ln w="6350">
                <a:solidFill>
                  <a:schemeClr val="accent3">
                    <a:lumMod val="75000"/>
                  </a:schemeClr>
                </a:solidFill>
              </a:ln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323" y="2610358"/>
            <a:ext cx="1905000" cy="190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47" y="4515358"/>
            <a:ext cx="2223552" cy="1095546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832046" y="2296506"/>
            <a:ext cx="8710001" cy="4437704"/>
          </a:xfrm>
        </p:spPr>
        <p:txBody>
          <a:bodyPr>
            <a:normAutofit/>
          </a:bodyPr>
          <a:lstStyle/>
          <a:p>
            <a:r>
              <a:rPr lang="en-US" sz="2200" b="1" dirty="0" smtClean="0">
                <a:solidFill>
                  <a:schemeClr val="accent3">
                    <a:lumMod val="75000"/>
                  </a:schemeClr>
                </a:solidFill>
              </a:rPr>
              <a:t>Apixaban (Eliquis)</a:t>
            </a:r>
            <a:endParaRPr lang="en-US" sz="2200" b="1" dirty="0">
              <a:solidFill>
                <a:schemeClr val="accent3">
                  <a:lumMod val="75000"/>
                </a:schemeClr>
              </a:solidFill>
            </a:endParaRPr>
          </a:p>
          <a:p>
            <a:pPr lvl="1"/>
            <a:r>
              <a:rPr lang="en-US" sz="2000" b="1" dirty="0" smtClean="0"/>
              <a:t>Missed dose</a:t>
            </a:r>
            <a:r>
              <a:rPr lang="en-US" sz="2000" b="1" dirty="0"/>
              <a:t> </a:t>
            </a:r>
            <a:r>
              <a:rPr lang="en-US" sz="2000" b="1" dirty="0" smtClean="0"/>
              <a:t>recommendation</a:t>
            </a:r>
          </a:p>
          <a:p>
            <a:pPr lvl="2"/>
            <a:r>
              <a:rPr lang="en-US" sz="1800" b="1" dirty="0" smtClean="0"/>
              <a:t>Take a missed dose as soon as you think about it</a:t>
            </a:r>
          </a:p>
          <a:p>
            <a:pPr lvl="2"/>
            <a:r>
              <a:rPr lang="en-US" sz="1800" b="1" dirty="0" smtClean="0"/>
              <a:t>If it is close to the time of the next dose, skip the missed dose and go back to the normal time.</a:t>
            </a:r>
          </a:p>
          <a:p>
            <a:pPr lvl="2"/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Do </a:t>
            </a:r>
            <a:r>
              <a:rPr lang="en-US" sz="1800" b="1" u="sng" dirty="0" smtClean="0">
                <a:solidFill>
                  <a:schemeClr val="accent3">
                    <a:lumMod val="75000"/>
                  </a:schemeClr>
                </a:solidFill>
              </a:rPr>
              <a:t>not</a:t>
            </a: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 take 2 doses at the same time </a:t>
            </a:r>
            <a:r>
              <a:rPr lang="en-US" sz="1800" b="1" dirty="0" smtClean="0"/>
              <a:t>or extra doses.</a:t>
            </a:r>
          </a:p>
          <a:p>
            <a:pPr lvl="2"/>
            <a:r>
              <a:rPr lang="en-US" sz="1800" b="1" dirty="0" smtClean="0"/>
              <a:t>If unable to obtain medication</a:t>
            </a:r>
          </a:p>
          <a:p>
            <a:pPr lvl="3"/>
            <a:r>
              <a:rPr lang="en-US" sz="1600" b="1" dirty="0" smtClean="0"/>
              <a:t>Notify MD to obtain orders for alternative anticoagulation</a:t>
            </a:r>
          </a:p>
          <a:p>
            <a:pPr lvl="3"/>
            <a:r>
              <a:rPr lang="en-US" sz="1600" b="1" dirty="0"/>
              <a:t>C</a:t>
            </a:r>
            <a:r>
              <a:rPr lang="en-US" sz="1600" b="1" dirty="0" smtClean="0"/>
              <a:t>all pharmacy for timing transition between different anticoagulants for optimal patient care  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7"/>
    </mc:Choice>
    <mc:Fallback xmlns="">
      <p:transition spd="slow" advTm="10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ln w="6350">
                  <a:solidFill>
                    <a:schemeClr val="accent1">
                      <a:lumMod val="75000"/>
                    </a:schemeClr>
                  </a:solidFill>
                </a:ln>
              </a:rPr>
              <a:t>DOAC – Adverse Effects</a:t>
            </a:r>
            <a:endParaRPr lang="en-US" b="1" dirty="0">
              <a:ln w="635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90446163"/>
              </p:ext>
            </p:extLst>
          </p:nvPr>
        </p:nvGraphicFramePr>
        <p:xfrm>
          <a:off x="1463040" y="2965238"/>
          <a:ext cx="8901408" cy="29381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4556"/>
                <a:gridCol w="2666148"/>
                <a:gridCol w="2225352"/>
                <a:gridCol w="2225352"/>
              </a:tblGrid>
              <a:tr h="6521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Dabigatran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Rivaroxaban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Apixaban</a:t>
                      </a:r>
                      <a:endParaRPr lang="en-US" dirty="0"/>
                    </a:p>
                  </a:txBody>
                  <a:tcPr anchor="ctr"/>
                </a:tc>
              </a:tr>
              <a:tr h="161299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Common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Bleeding</a:t>
                      </a:r>
                    </a:p>
                    <a:p>
                      <a:pPr marL="0" indent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Bruising</a:t>
                      </a:r>
                    </a:p>
                    <a:p>
                      <a:pPr marL="0" indent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Nausea</a:t>
                      </a:r>
                    </a:p>
                    <a:p>
                      <a:pPr marL="0" indent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AU" b="1" dirty="0" smtClean="0">
                          <a:effectLst/>
                        </a:rPr>
                        <a:t>Dyspepsia</a:t>
                      </a:r>
                    </a:p>
                    <a:p>
                      <a:pPr marL="0" indent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Gastritis</a:t>
                      </a:r>
                    </a:p>
                    <a:p>
                      <a:pPr marL="0" indent="0" algn="l" defTabSz="914400" rtl="0" eaLnBrk="1" latinLnBrk="0" hangingPunct="1">
                        <a:buFont typeface="Wingdings" pitchFamily="2" charset="2"/>
                        <a:buNone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Abdominal</a:t>
                      </a:r>
                      <a:r>
                        <a:rPr lang="en-AU" sz="1800" b="1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pain</a:t>
                      </a:r>
                      <a:endParaRPr lang="en-AU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/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lang="en-A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Bleeding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Bruising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Dyspepsia</a:t>
                      </a:r>
                    </a:p>
                    <a:p>
                      <a:endParaRPr lang="en-US" dirty="0"/>
                    </a:p>
                  </a:txBody>
                  <a:tcPr anchorCtr="1"/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itchFamily="2" charset="2"/>
                        <a:buNone/>
                      </a:pPr>
                      <a:endParaRPr lang="en-A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buFont typeface="Wingdings" pitchFamily="2" charset="2"/>
                        <a:buNone/>
                      </a:pPr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Bleeding</a:t>
                      </a:r>
                    </a:p>
                    <a:p>
                      <a:r>
                        <a:rPr lang="en-AU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Bruising</a:t>
                      </a:r>
                    </a:p>
                    <a:p>
                      <a:r>
                        <a:rPr lang="en-US" b="1" dirty="0" smtClean="0"/>
                        <a:t>Nausea</a:t>
                      </a:r>
                    </a:p>
                  </a:txBody>
                  <a:tcPr anchorCtr="1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3"/>
    </mc:Choice>
    <mc:Fallback xmlns="">
      <p:transition spd="slow" advTm="1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7110308"/>
              </p:ext>
            </p:extLst>
          </p:nvPr>
        </p:nvGraphicFramePr>
        <p:xfrm>
          <a:off x="1874799" y="2659760"/>
          <a:ext cx="8505148" cy="3298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6134"/>
                <a:gridCol w="2477363"/>
                <a:gridCol w="2193005"/>
                <a:gridCol w="2148646"/>
              </a:tblGrid>
              <a:tr h="45248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Dabigatran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Rivaroxaban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Apixaban</a:t>
                      </a:r>
                      <a:endParaRPr lang="en-US" sz="1700" dirty="0"/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Brand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Pradaxa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Xarelto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Eliquis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</a:tr>
              <a:tr h="73369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/>
                        <a:t>Category</a:t>
                      </a:r>
                      <a:r>
                        <a:rPr lang="en-US" b="1" baseline="0" dirty="0" smtClean="0"/>
                        <a:t> C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Category C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1" dirty="0" smtClean="0"/>
                        <a:t>Category</a:t>
                      </a:r>
                      <a:r>
                        <a:rPr lang="en-US" sz="1750" b="1" baseline="0" dirty="0" smtClean="0"/>
                        <a:t> B</a:t>
                      </a:r>
                      <a:endParaRPr lang="en-US" sz="1750" b="1" dirty="0"/>
                    </a:p>
                  </a:txBody>
                  <a:tcPr anchor="ctr" anchorCtr="1"/>
                </a:tc>
              </a:tr>
              <a:tr h="283318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</a:tr>
              <a:tr h="84200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Unknown</a:t>
                      </a:r>
                      <a:r>
                        <a:rPr lang="en-US" b="1" baseline="0" dirty="0" smtClean="0"/>
                        <a:t> if excreted in milk, D/C breastfeeding or drug</a:t>
                      </a:r>
                      <a:endParaRPr lang="en-US" b="1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292" y="4086404"/>
            <a:ext cx="444215" cy="568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2810" y="5225608"/>
            <a:ext cx="621694" cy="621694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ln w="6350">
                  <a:solidFill>
                    <a:schemeClr val="accent1">
                      <a:lumMod val="75000"/>
                    </a:schemeClr>
                  </a:solidFill>
                </a:ln>
              </a:rPr>
              <a:t>DOAC – Pregnancy &amp; Lactation</a:t>
            </a:r>
            <a:endParaRPr lang="en-US" b="1" dirty="0">
              <a:ln w="635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2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1"/>
    </mc:Choice>
    <mc:Fallback xmlns="">
      <p:transition spd="slow" advTm="16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>
                <a:ln w="6350">
                  <a:solidFill>
                    <a:schemeClr val="accent1">
                      <a:lumMod val="75000"/>
                    </a:schemeClr>
                  </a:solidFill>
                </a:ln>
              </a:rPr>
              <a:t>DOAC – Monitoring </a:t>
            </a:r>
            <a:endParaRPr lang="en-US" b="1" dirty="0">
              <a:ln w="635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434" y="2598638"/>
            <a:ext cx="10721590" cy="3799114"/>
          </a:xfrm>
        </p:spPr>
        <p:txBody>
          <a:bodyPr>
            <a:normAutofit fontScale="85000" lnSpcReduction="1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AU" sz="3100" b="1" i="1" dirty="0">
                <a:solidFill>
                  <a:srgbClr val="FF0000"/>
                </a:solidFill>
              </a:rPr>
              <a:t>Unlike </a:t>
            </a:r>
            <a:r>
              <a:rPr lang="en-AU" sz="3100" b="1" i="1" dirty="0" smtClean="0">
                <a:solidFill>
                  <a:srgbClr val="FF0000"/>
                </a:solidFill>
              </a:rPr>
              <a:t>Warfarin</a:t>
            </a:r>
            <a:r>
              <a:rPr lang="en-AU" sz="3100" b="1" i="1" dirty="0">
                <a:solidFill>
                  <a:srgbClr val="FF0000"/>
                </a:solidFill>
              </a:rPr>
              <a:t>: </a:t>
            </a:r>
          </a:p>
          <a:p>
            <a:pPr>
              <a:spcAft>
                <a:spcPts val="1200"/>
              </a:spcAft>
            </a:pPr>
            <a:r>
              <a:rPr lang="en-AU" sz="2800" b="1" dirty="0"/>
              <a:t>There is no need to routinely measure patient blood levels and make dose adjustments according to a ‘therapeutic range’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AU" sz="3100" b="1" i="1" dirty="0">
                <a:solidFill>
                  <a:srgbClr val="FF0000"/>
                </a:solidFill>
              </a:rPr>
              <a:t>However:</a:t>
            </a:r>
          </a:p>
          <a:p>
            <a:pPr>
              <a:spcAft>
                <a:spcPts val="1200"/>
              </a:spcAft>
            </a:pPr>
            <a:r>
              <a:rPr lang="en-AU" sz="2800" b="1" dirty="0" smtClean="0"/>
              <a:t>DOACs </a:t>
            </a:r>
            <a:r>
              <a:rPr lang="en-AU" sz="2800" b="1" dirty="0"/>
              <a:t>are excreted renally. Renal function should be </a:t>
            </a:r>
            <a:r>
              <a:rPr lang="en-AU" sz="2800" b="1" dirty="0" smtClean="0"/>
              <a:t>monitored</a:t>
            </a:r>
            <a:endParaRPr lang="en-AU" sz="2800" b="1" dirty="0"/>
          </a:p>
          <a:p>
            <a:pPr>
              <a:spcAft>
                <a:spcPts val="1200"/>
              </a:spcAft>
            </a:pPr>
            <a:r>
              <a:rPr lang="en-AU" sz="2800" b="1" dirty="0" smtClean="0"/>
              <a:t>Patients </a:t>
            </a:r>
            <a:r>
              <a:rPr lang="en-AU" sz="2800" b="1" dirty="0"/>
              <a:t>should also be routinely assessed for signs of bleeding</a:t>
            </a:r>
            <a:r>
              <a:rPr lang="en-AU" sz="2800" b="1" i="1" dirty="0"/>
              <a:t> and </a:t>
            </a:r>
            <a:r>
              <a:rPr lang="en-AU" sz="2800" b="1" dirty="0"/>
              <a:t>for other bleeding risk factors (e.g. </a:t>
            </a:r>
            <a:r>
              <a:rPr lang="en-AU" sz="2800" b="1" dirty="0" smtClean="0"/>
              <a:t>other </a:t>
            </a:r>
            <a:r>
              <a:rPr lang="en-AU" sz="2800" b="1" dirty="0"/>
              <a:t>medicines; platelet counts)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8"/>
    </mc:Choice>
    <mc:Fallback xmlns="">
      <p:transition spd="slow" advTm="38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28" y="2481940"/>
            <a:ext cx="6036226" cy="2823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6350">
                  <a:solidFill>
                    <a:schemeClr val="accent1">
                      <a:lumMod val="75000"/>
                    </a:schemeClr>
                  </a:solidFill>
                </a:ln>
              </a:rPr>
              <a:t>DOAC – Reversal Management</a:t>
            </a:r>
            <a:endParaRPr lang="en-US" b="1" dirty="0">
              <a:ln w="6350">
                <a:solidFill>
                  <a:schemeClr val="accent1">
                    <a:lumMod val="75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Activated charcoal</a:t>
            </a:r>
          </a:p>
          <a:p>
            <a:pPr lvl="1"/>
            <a:r>
              <a:rPr lang="en-US" sz="2200" b="1" dirty="0" smtClean="0"/>
              <a:t>Apixaban - within 6 hours</a:t>
            </a:r>
          </a:p>
          <a:p>
            <a:pPr lvl="1"/>
            <a:r>
              <a:rPr lang="en-US" sz="2200" b="1" dirty="0" smtClean="0"/>
              <a:t>Dabigatran - within 2 - 4 hours</a:t>
            </a:r>
          </a:p>
          <a:p>
            <a:pPr lvl="1"/>
            <a:r>
              <a:rPr lang="en-US" sz="2200" b="1" dirty="0" smtClean="0"/>
              <a:t>Rivaroxaban - within 2 hours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Kcentra - Preferred</a:t>
            </a:r>
          </a:p>
          <a:p>
            <a:r>
              <a:rPr lang="en-US" sz="2400" b="1" dirty="0" smtClean="0"/>
              <a:t>Factor VIIa (NovoSeven)</a:t>
            </a:r>
          </a:p>
          <a:p>
            <a:r>
              <a:rPr lang="en-US" sz="2400" b="1" dirty="0" smtClean="0"/>
              <a:t>Dialysis - only for Dabigatran</a:t>
            </a:r>
            <a:endParaRPr lang="en-US" sz="2400" b="1" dirty="0"/>
          </a:p>
          <a:p>
            <a:endParaRPr lang="en-US" sz="2400" dirty="0"/>
          </a:p>
        </p:txBody>
      </p:sp>
      <p:sp>
        <p:nvSpPr>
          <p:cNvPr id="4" name="AutoShape 2" descr="Image result for kcentra"/>
          <p:cNvSpPr>
            <a:spLocks noChangeAspect="1" noChangeArrowheads="1"/>
          </p:cNvSpPr>
          <p:nvPr/>
        </p:nvSpPr>
        <p:spPr bwMode="auto">
          <a:xfrm>
            <a:off x="8403632" y="2836966"/>
            <a:ext cx="28479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3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36"/>
    </mc:Choice>
    <mc:Fallback xmlns="">
      <p:transition spd="slow" advTm="22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rPr>
              <a:t>Clinical Pearls – DOAC</a:t>
            </a:r>
            <a:r>
              <a:rPr lang="en-US" sz="4000" b="1" dirty="0" smtClean="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rPr>
              <a:t>s</a:t>
            </a:r>
            <a:endParaRPr lang="en-US" sz="2800" b="1" dirty="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24" y="2421653"/>
            <a:ext cx="11093380" cy="4350935"/>
          </a:xfrm>
        </p:spPr>
        <p:txBody>
          <a:bodyPr>
            <a:normAutofit/>
          </a:bodyPr>
          <a:lstStyle/>
          <a:p>
            <a:pPr lvl="1">
              <a:lnSpc>
                <a:spcPts val="3100"/>
              </a:lnSpc>
            </a:pPr>
            <a:r>
              <a:rPr lang="en-US" sz="2400" b="1" dirty="0" smtClean="0"/>
              <a:t>Direct Oral Anticoagulants (DOACs)</a:t>
            </a:r>
          </a:p>
          <a:p>
            <a:pPr lvl="2">
              <a:lnSpc>
                <a:spcPts val="3100"/>
              </a:lnSpc>
            </a:pPr>
            <a:r>
              <a:rPr lang="en-US" sz="2200" b="1" dirty="0" smtClean="0">
                <a:solidFill>
                  <a:srgbClr val="FF0000"/>
                </a:solidFill>
              </a:rPr>
              <a:t>Do Not Miss Doses!</a:t>
            </a:r>
          </a:p>
          <a:p>
            <a:pPr lvl="3">
              <a:lnSpc>
                <a:spcPts val="3100"/>
              </a:lnSpc>
            </a:pPr>
            <a:r>
              <a:rPr lang="en-US" sz="2000" b="1" dirty="0" smtClean="0">
                <a:sym typeface="Wingdings" panose="05000000000000000000" pitchFamily="2" charset="2"/>
              </a:rPr>
              <a:t>Short-acting  Increases risk for Stroke/VTE</a:t>
            </a:r>
            <a:endParaRPr lang="en-US" sz="2000" b="1" dirty="0" smtClean="0"/>
          </a:p>
          <a:p>
            <a:pPr lvl="2">
              <a:lnSpc>
                <a:spcPts val="3100"/>
              </a:lnSpc>
            </a:pPr>
            <a:r>
              <a:rPr lang="en-US" sz="2200" b="1" dirty="0" smtClean="0"/>
              <a:t>Obtain Refills in a Timely Manner</a:t>
            </a:r>
          </a:p>
          <a:p>
            <a:pPr lvl="3">
              <a:lnSpc>
                <a:spcPts val="3100"/>
              </a:lnSpc>
            </a:pPr>
            <a:r>
              <a:rPr lang="en-US" sz="2000" b="1" dirty="0" smtClean="0"/>
              <a:t>Alert patient or family member to bring refills</a:t>
            </a:r>
          </a:p>
          <a:p>
            <a:pPr lvl="2">
              <a:lnSpc>
                <a:spcPts val="3100"/>
              </a:lnSpc>
            </a:pPr>
            <a:r>
              <a:rPr lang="en-US" sz="2200" b="1" dirty="0" smtClean="0"/>
              <a:t>If Dose is Missed</a:t>
            </a:r>
          </a:p>
          <a:p>
            <a:pPr lvl="3"/>
            <a:r>
              <a:rPr lang="en-US" sz="2000" b="1" dirty="0" smtClean="0"/>
              <a:t>Document and Notify Physician or Pharmacist for next plan of action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59"/>
    </mc:Choice>
    <mc:Fallback xmlns="">
      <p:transition spd="slow" advTm="31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498869" cy="706964"/>
          </a:xfrm>
        </p:spPr>
        <p:txBody>
          <a:bodyPr/>
          <a:lstStyle/>
          <a:p>
            <a:r>
              <a:rPr lang="en-US" b="1" dirty="0" smtClean="0">
                <a:ln w="635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rPr>
              <a:t>Clinical Pearls – DOAC</a:t>
            </a:r>
            <a:r>
              <a:rPr lang="en-US" sz="4000" b="1" dirty="0" smtClean="0">
                <a:ln w="6350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</a:rPr>
              <a:t>s</a:t>
            </a:r>
            <a:endParaRPr lang="en-US" sz="2800" b="1" dirty="0">
              <a:ln w="6350">
                <a:solidFill>
                  <a:schemeClr val="accent6">
                    <a:lumMod val="40000"/>
                    <a:lumOff val="60000"/>
                  </a:schemeClr>
                </a:solidFill>
              </a:ln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2515" y="2507065"/>
            <a:ext cx="11093380" cy="3441559"/>
          </a:xfrm>
        </p:spPr>
        <p:txBody>
          <a:bodyPr>
            <a:normAutofit/>
          </a:bodyPr>
          <a:lstStyle/>
          <a:p>
            <a:pPr lvl="1"/>
            <a:r>
              <a:rPr lang="en-US" sz="2200" b="1" dirty="0" smtClean="0"/>
              <a:t>Direct Oral Anticoagulants (DOACs)</a:t>
            </a:r>
          </a:p>
          <a:p>
            <a:pPr lvl="2"/>
            <a:r>
              <a:rPr lang="en-US" sz="2200" b="1" dirty="0" smtClean="0"/>
              <a:t>Document</a:t>
            </a:r>
            <a:r>
              <a:rPr lang="en-US" sz="2000" b="1" dirty="0" smtClean="0"/>
              <a:t> </a:t>
            </a:r>
            <a:r>
              <a:rPr lang="en-US" sz="2200" b="1" dirty="0" smtClean="0"/>
              <a:t>Detailed Planned Procedures</a:t>
            </a:r>
          </a:p>
          <a:p>
            <a:pPr lvl="3"/>
            <a:r>
              <a:rPr lang="en-US" sz="2000" b="1" dirty="0" smtClean="0">
                <a:solidFill>
                  <a:srgbClr val="FF0000"/>
                </a:solidFill>
              </a:rPr>
              <a:t>Be Proactive! Ask Physicians regarding holding and restarting of DOACs</a:t>
            </a:r>
          </a:p>
          <a:p>
            <a:pPr lvl="2"/>
            <a:r>
              <a:rPr lang="en-US" sz="2200" b="1" dirty="0" smtClean="0"/>
              <a:t>Recommend to write </a:t>
            </a:r>
            <a:r>
              <a:rPr lang="en-US" sz="2200" b="1" dirty="0" smtClean="0">
                <a:solidFill>
                  <a:srgbClr val="FF0000"/>
                </a:solidFill>
              </a:rPr>
              <a:t>“Anticoagulant”  or “Anticoag” on PAPER MAR</a:t>
            </a:r>
          </a:p>
          <a:p>
            <a:pPr lvl="3"/>
            <a:r>
              <a:rPr lang="en-US" sz="2000" b="1" dirty="0" smtClean="0"/>
              <a:t>ALERT nurses to assess and document for s/s of bleeding/ bruising/clotting</a:t>
            </a:r>
          </a:p>
          <a:p>
            <a:pPr lvl="3"/>
            <a:r>
              <a:rPr lang="en-US" sz="2000" b="1" dirty="0" smtClean="0"/>
              <a:t>ALERT nurses to plan ahead for refills to avoid missed doses</a:t>
            </a:r>
          </a:p>
          <a:p>
            <a:pPr lvl="3"/>
            <a:r>
              <a:rPr lang="en-US" sz="2000" b="1" dirty="0" smtClean="0"/>
              <a:t>ALERT nurses to ask Physicians to plan for procedures </a:t>
            </a: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20"/>
    </mc:Choice>
    <mc:Fallback xmlns="">
      <p:transition spd="slow" advTm="48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10265107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240" y="2602550"/>
            <a:ext cx="8825659" cy="34163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Heparin Drip Update </a:t>
            </a:r>
          </a:p>
          <a:p>
            <a:pPr lvl="1"/>
            <a:r>
              <a:rPr lang="en-US" sz="1800" b="1" dirty="0" smtClean="0"/>
              <a:t>STAT Initial Coagulation and CBC Labs for all patients</a:t>
            </a:r>
          </a:p>
          <a:p>
            <a:pPr lvl="1"/>
            <a:r>
              <a:rPr lang="en-US" sz="1800" b="1" dirty="0" smtClean="0"/>
              <a:t>Additional Labs (w/bolus, without bolus, ICU/Critical status)</a:t>
            </a:r>
          </a:p>
          <a:p>
            <a:pPr lvl="1"/>
            <a:r>
              <a:rPr lang="en-US" sz="1800" b="1" dirty="0" smtClean="0"/>
              <a:t>Additional Orders</a:t>
            </a:r>
          </a:p>
          <a:p>
            <a:pPr lvl="1"/>
            <a:r>
              <a:rPr lang="en-US" sz="1800" b="1" dirty="0" smtClean="0"/>
              <a:t>Loading dose of Heparin Bolus with Maximum Dosing</a:t>
            </a:r>
          </a:p>
          <a:p>
            <a:pPr lvl="1"/>
            <a:r>
              <a:rPr lang="en-US" sz="1800" b="1" dirty="0" smtClean="0"/>
              <a:t>Initial Maintenance Infusion with Maximum Rate</a:t>
            </a:r>
          </a:p>
          <a:p>
            <a:pPr lvl="1"/>
            <a:r>
              <a:rPr lang="en-US" sz="1800" b="1" dirty="0" smtClean="0"/>
              <a:t>Different Heparin Intensity – ACS/MI  vs. DVT/PE </a:t>
            </a:r>
          </a:p>
          <a:p>
            <a:pPr lvl="1"/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877" y="1680632"/>
            <a:ext cx="3898075" cy="501181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1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63"/>
    </mc:Choice>
    <mc:Fallback xmlns="">
      <p:transition spd="slow" advTm="27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66FFCC"/>
                </a:solidFill>
              </a:rPr>
              <a:t>GMHA – Antithrombotic Agents</a:t>
            </a:r>
            <a:endParaRPr lang="en-US" b="1" dirty="0">
              <a:ln>
                <a:solidFill>
                  <a:srgbClr val="0070C0"/>
                </a:solidFill>
              </a:ln>
              <a:solidFill>
                <a:srgbClr val="66FF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7235762"/>
              </p:ext>
            </p:extLst>
          </p:nvPr>
        </p:nvGraphicFramePr>
        <p:xfrm>
          <a:off x="528320" y="2481580"/>
          <a:ext cx="11135360" cy="4100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920"/>
                <a:gridCol w="1381760"/>
                <a:gridCol w="1402080"/>
                <a:gridCol w="1219200"/>
                <a:gridCol w="1645920"/>
                <a:gridCol w="1503680"/>
                <a:gridCol w="1219200"/>
                <a:gridCol w="1625600"/>
              </a:tblGrid>
              <a:tr h="45248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Warfarin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Enoxaparin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Heparin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Fondaparinux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Argatroban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Alteplase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Tenecteplase</a:t>
                      </a:r>
                      <a:endParaRPr lang="en-US" sz="1700" dirty="0"/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Brand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Coumadin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Lovenox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Arixtra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Cathflo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TPA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TNKase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or TNK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Route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PO 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SQ or IV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SQ or 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SQ or 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IV or IA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MOA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Vitamin K antagonist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Indirect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Thrombin Inhibitor (Xa)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Factor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Xa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Inhibitor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Direct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Thrombin Inhibitor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Thrombolytic (Fibrinolysis)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Half-Life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20 - 60 hrs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4.5 - 7 hrs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Mean: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1.5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hrs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- 21 hrs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39 - 51 mins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(Hepatic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impaired: 180 mins)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 mins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Biphasic: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20 - 24 mins then </a:t>
                      </a:r>
                      <a:br>
                        <a:rPr lang="en-US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90 - 130 mins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Duration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5 -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7 days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~12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hrs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1 - 2 hrs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3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42"/>
    </mc:Choice>
    <mc:Fallback xmlns="">
      <p:transition spd="slow" advTm="43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10265107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145" y="2505578"/>
            <a:ext cx="7741696" cy="34163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Heparin Drip Update </a:t>
            </a:r>
          </a:p>
          <a:p>
            <a:pPr lvl="1"/>
            <a:r>
              <a:rPr lang="en-US" sz="1800" b="1" dirty="0" smtClean="0"/>
              <a:t>Physicians Must Indicate Heparin Drip Intensity</a:t>
            </a:r>
          </a:p>
          <a:p>
            <a:pPr lvl="1"/>
            <a:r>
              <a:rPr lang="en-US" sz="1800" b="1" dirty="0" smtClean="0"/>
              <a:t>NO IV Re-Bolus section for heparin drip protocol</a:t>
            </a:r>
          </a:p>
          <a:p>
            <a:pPr lvl="1"/>
            <a:r>
              <a:rPr lang="en-US" sz="1800" b="1" dirty="0" smtClean="0"/>
              <a:t>Standard (Low Intensity) – Previous Heparin Drip Protocol</a:t>
            </a:r>
          </a:p>
          <a:p>
            <a:pPr lvl="1"/>
            <a:r>
              <a:rPr lang="en-US" sz="1800" b="1" dirty="0" smtClean="0"/>
              <a:t>High Intensity Heparin Drip Protocol</a:t>
            </a:r>
          </a:p>
          <a:p>
            <a:pPr lvl="1"/>
            <a:r>
              <a:rPr lang="en-US" sz="1800" b="1" dirty="0" smtClean="0"/>
              <a:t>Note: Different aPTT Goals based on Indications</a:t>
            </a:r>
          </a:p>
          <a:p>
            <a:pPr lvl="1"/>
            <a:r>
              <a:rPr lang="en-US" sz="1800" b="1" dirty="0" smtClean="0"/>
              <a:t>2 consecutive THERAPEUTIC aPTTs before daily aPTT</a:t>
            </a:r>
          </a:p>
          <a:p>
            <a:pPr lvl="1"/>
            <a:r>
              <a:rPr lang="en-US" sz="1800" b="1" dirty="0" smtClean="0"/>
              <a:t>Maximum dose for Re-Bolus: Heparin 5000units IV.</a:t>
            </a:r>
          </a:p>
          <a:p>
            <a:pPr lvl="1"/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1696" y="1680632"/>
            <a:ext cx="3980581" cy="506619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12"/>
    </mc:Choice>
    <mc:Fallback xmlns="">
      <p:transition spd="slow" advTm="26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41159"/>
            <a:ext cx="8761413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86792" y="2420619"/>
            <a:ext cx="5654104" cy="3648363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Check Indication</a:t>
            </a:r>
          </a:p>
          <a:p>
            <a:r>
              <a:rPr lang="en-US" sz="2000" b="1" dirty="0" smtClean="0"/>
              <a:t>Use Actual Body Weight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STAT Baseline Labs is MUST!</a:t>
            </a:r>
            <a:endParaRPr lang="en-US" sz="1800" b="1" dirty="0" smtClean="0"/>
          </a:p>
          <a:p>
            <a:r>
              <a:rPr lang="en-US" sz="2000" b="1" dirty="0" smtClean="0"/>
              <a:t>CT Scan Head to rule out CNS Bleed</a:t>
            </a:r>
          </a:p>
          <a:p>
            <a:pPr lvl="1"/>
            <a:r>
              <a:rPr lang="en-US" b="1" dirty="0"/>
              <a:t>If </a:t>
            </a:r>
            <a:r>
              <a:rPr lang="en-US" b="1" dirty="0">
                <a:solidFill>
                  <a:srgbClr val="FF0000"/>
                </a:solidFill>
              </a:rPr>
              <a:t>Yes </a:t>
            </a:r>
            <a:r>
              <a:rPr lang="en-US" b="1" dirty="0"/>
              <a:t>to </a:t>
            </a:r>
            <a:r>
              <a:rPr lang="en-US" b="1" dirty="0">
                <a:solidFill>
                  <a:srgbClr val="FF0000"/>
                </a:solidFill>
              </a:rPr>
              <a:t>Bleed </a:t>
            </a:r>
            <a:r>
              <a:rPr lang="en-US" b="1" dirty="0"/>
              <a:t>– Notify MD right away</a:t>
            </a:r>
          </a:p>
          <a:p>
            <a:pPr lvl="1"/>
            <a:r>
              <a:rPr lang="en-US" b="1" dirty="0"/>
              <a:t>Ask about discontinuing heparin </a:t>
            </a:r>
            <a:r>
              <a:rPr lang="en-US" b="1" dirty="0" smtClean="0"/>
              <a:t>drip</a:t>
            </a:r>
          </a:p>
          <a:p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IF</a:t>
            </a:r>
            <a:r>
              <a:rPr lang="en-US" sz="2000" b="1" i="1" dirty="0" smtClean="0">
                <a:solidFill>
                  <a:schemeClr val="tx1"/>
                </a:solidFill>
              </a:rPr>
              <a:t> patient received 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Alteplase for Stroke</a:t>
            </a:r>
          </a:p>
          <a:p>
            <a:pPr lvl="1"/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Heparin drip</a:t>
            </a:r>
            <a:r>
              <a:rPr lang="en-US" b="1" i="1" dirty="0" smtClean="0">
                <a:solidFill>
                  <a:schemeClr val="tx1"/>
                </a:solidFill>
              </a:rPr>
              <a:t> is </a:t>
            </a:r>
            <a:r>
              <a:rPr lang="en-US" b="1" i="1" u="sng" dirty="0" smtClean="0">
                <a:solidFill>
                  <a:schemeClr val="accent2">
                    <a:lumMod val="75000"/>
                  </a:schemeClr>
                </a:solidFill>
              </a:rPr>
              <a:t>generally</a:t>
            </a:r>
            <a:r>
              <a:rPr lang="en-US" b="1" i="1" dirty="0" smtClean="0">
                <a:solidFill>
                  <a:schemeClr val="tx1"/>
                </a:solidFill>
              </a:rPr>
              <a:t> started  </a:t>
            </a:r>
            <a:r>
              <a:rPr lang="en-US" b="1" i="1" u="sng" dirty="0" smtClean="0">
                <a:solidFill>
                  <a:schemeClr val="accent2">
                    <a:lumMod val="75000"/>
                  </a:schemeClr>
                </a:solidFill>
              </a:rPr>
              <a:t>24 hours AFTER</a:t>
            </a:r>
          </a:p>
          <a:p>
            <a:pPr lvl="1"/>
            <a:r>
              <a:rPr lang="en-US" b="1" i="1" dirty="0" smtClean="0">
                <a:solidFill>
                  <a:schemeClr val="tx1"/>
                </a:solidFill>
              </a:rPr>
              <a:t>Recommend to </a:t>
            </a:r>
            <a:r>
              <a:rPr lang="en-US" b="1" i="1" dirty="0" smtClean="0">
                <a:solidFill>
                  <a:schemeClr val="accent2">
                    <a:lumMod val="75000"/>
                  </a:schemeClr>
                </a:solidFill>
              </a:rPr>
              <a:t>verify</a:t>
            </a:r>
            <a:r>
              <a:rPr lang="en-US" b="1" i="1" dirty="0" smtClean="0">
                <a:solidFill>
                  <a:schemeClr val="tx1"/>
                </a:solidFill>
              </a:rPr>
              <a:t> with Physician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54" y="1449354"/>
            <a:ext cx="4568952" cy="480250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1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8"/>
    </mc:Choice>
    <mc:Fallback xmlns="">
      <p:transition spd="slow" advTm="4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64910"/>
            <a:ext cx="8761413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870231" y="2445602"/>
            <a:ext cx="5358857" cy="4412398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Additional Labs</a:t>
            </a:r>
          </a:p>
          <a:p>
            <a:pPr lvl="1"/>
            <a:r>
              <a:rPr lang="en-US" sz="1800" b="1" dirty="0" smtClean="0"/>
              <a:t>If </a:t>
            </a:r>
            <a:r>
              <a:rPr lang="en-US" sz="1800" b="1" dirty="0" smtClean="0">
                <a:solidFill>
                  <a:srgbClr val="0070C0"/>
                </a:solidFill>
              </a:rPr>
              <a:t>Bolus given </a:t>
            </a:r>
            <a:r>
              <a:rPr lang="en-US" sz="1800" b="1" dirty="0" smtClean="0"/>
              <a:t>– next aPTT is in </a:t>
            </a:r>
            <a:r>
              <a:rPr lang="en-US" sz="1800" b="1" dirty="0" smtClean="0">
                <a:solidFill>
                  <a:srgbClr val="0070C0"/>
                </a:solidFill>
              </a:rPr>
              <a:t>6 hours</a:t>
            </a:r>
          </a:p>
          <a:p>
            <a:pPr lvl="1"/>
            <a:r>
              <a:rPr lang="en-US" sz="1800" b="1" dirty="0" smtClean="0"/>
              <a:t>If </a:t>
            </a:r>
            <a:r>
              <a:rPr lang="en-US" sz="1800" b="1" dirty="0" smtClean="0">
                <a:solidFill>
                  <a:srgbClr val="009900"/>
                </a:solidFill>
              </a:rPr>
              <a:t>NO Bolus </a:t>
            </a:r>
            <a:r>
              <a:rPr lang="en-US" sz="1800" b="1" dirty="0" smtClean="0"/>
              <a:t>– next aPTT is in </a:t>
            </a:r>
            <a:r>
              <a:rPr lang="en-US" sz="1800" b="1" dirty="0" smtClean="0">
                <a:solidFill>
                  <a:srgbClr val="009900"/>
                </a:solidFill>
              </a:rPr>
              <a:t>4 hours</a:t>
            </a:r>
          </a:p>
          <a:p>
            <a:pPr lvl="1"/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If ICU or critical status, </a:t>
            </a:r>
            <a:b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accent2">
                    <a:lumMod val="75000"/>
                  </a:schemeClr>
                </a:solidFill>
              </a:rPr>
              <a:t>aPTT every 6 hrs for 24 hrs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MUST order labs as “STAT” or “TIMED” </a:t>
            </a:r>
          </a:p>
          <a:p>
            <a:r>
              <a:rPr lang="en-US" sz="2000" b="1" dirty="0" smtClean="0"/>
              <a:t>Additional Orders</a:t>
            </a:r>
          </a:p>
          <a:p>
            <a:pPr lvl="1"/>
            <a:r>
              <a:rPr lang="en-US" sz="1800" b="1" dirty="0" smtClean="0"/>
              <a:t>Discontinue all other SQ anticoagulants:  </a:t>
            </a:r>
            <a:br>
              <a:rPr lang="en-US" sz="1800" b="1" dirty="0" smtClean="0"/>
            </a:br>
            <a:r>
              <a:rPr lang="en-US" sz="1800" b="1" dirty="0" smtClean="0"/>
              <a:t>Heparin, LMWH, Fondaparinux</a:t>
            </a:r>
          </a:p>
          <a:p>
            <a:pPr lvl="1"/>
            <a:r>
              <a:rPr lang="en-US" sz="1800" b="1" dirty="0" smtClean="0"/>
              <a:t>No IM Injections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37" y="1371874"/>
            <a:ext cx="4497701" cy="521162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013903" y="2837118"/>
            <a:ext cx="2031793" cy="1927873"/>
            <a:chOff x="10013903" y="2837118"/>
            <a:chExt cx="2031793" cy="19278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13903" y="2837118"/>
              <a:ext cx="2031793" cy="1927873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10013903" y="4218432"/>
              <a:ext cx="812593" cy="121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78"/>
    </mc:Choice>
    <mc:Fallback xmlns="">
      <p:transition spd="slow" advTm="5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700535"/>
            <a:ext cx="8761413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08712" y="2603499"/>
            <a:ext cx="5145925" cy="3646575"/>
          </a:xfrm>
        </p:spPr>
        <p:txBody>
          <a:bodyPr>
            <a:normAutofit/>
          </a:bodyPr>
          <a:lstStyle/>
          <a:p>
            <a:r>
              <a:rPr lang="en-US" b="1" dirty="0" smtClean="0"/>
              <a:t>Loading Dose of Heparin</a:t>
            </a:r>
          </a:p>
          <a:p>
            <a:pPr lvl="1"/>
            <a:r>
              <a:rPr lang="en-US" b="1" dirty="0" smtClean="0"/>
              <a:t>Route: </a:t>
            </a:r>
            <a:r>
              <a:rPr lang="en-US" b="1" dirty="0" smtClean="0">
                <a:solidFill>
                  <a:srgbClr val="FF0000"/>
                </a:solidFill>
              </a:rPr>
              <a:t>IV </a:t>
            </a:r>
            <a:r>
              <a:rPr lang="en-US" b="1" dirty="0" smtClean="0"/>
              <a:t>bolus </a:t>
            </a:r>
          </a:p>
          <a:p>
            <a:pPr lvl="1"/>
            <a:r>
              <a:rPr lang="en-US" b="1" dirty="0" smtClean="0"/>
              <a:t>Different Bolus by Indication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Maximum loading doses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DVT/PE: 10,000 units IV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ACS/MI: 5000 units IV</a:t>
            </a:r>
          </a:p>
          <a:p>
            <a:pPr lvl="2"/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b="1" dirty="0" smtClean="0"/>
              <a:t>No Bolus for CVA/TIA or INR ≥ 1.4</a:t>
            </a:r>
          </a:p>
          <a:p>
            <a:pPr lvl="2"/>
            <a:r>
              <a:rPr lang="en-US" b="1" dirty="0" smtClean="0"/>
              <a:t>Physicians may order NO Bolus</a:t>
            </a:r>
          </a:p>
          <a:p>
            <a:pPr lvl="2"/>
            <a:r>
              <a:rPr lang="en-US" b="1" dirty="0" smtClean="0"/>
              <a:t>Ask and Clarify with MDs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07" y="1538128"/>
            <a:ext cx="4607946" cy="491809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509982" y="4679660"/>
            <a:ext cx="5171714" cy="452133"/>
            <a:chOff x="7185827" y="4813371"/>
            <a:chExt cx="4509440" cy="2567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5827" y="4822476"/>
              <a:ext cx="2362200" cy="2476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47962" y="4830432"/>
              <a:ext cx="1676400" cy="2095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52342" y="4813371"/>
              <a:ext cx="542925" cy="219075"/>
            </a:xfrm>
            <a:prstGeom prst="rect">
              <a:avLst/>
            </a:prstGeom>
          </p:spPr>
        </p:pic>
      </p:grpSp>
      <p:sp>
        <p:nvSpPr>
          <p:cNvPr id="12" name="Flowchart: Summing Junction 11"/>
          <p:cNvSpPr/>
          <p:nvPr/>
        </p:nvSpPr>
        <p:spPr>
          <a:xfrm>
            <a:off x="10511014" y="4607945"/>
            <a:ext cx="552627" cy="595565"/>
          </a:xfrm>
          <a:prstGeom prst="flowChartSummingJunction">
            <a:avLst/>
          </a:prstGeom>
          <a:solidFill>
            <a:srgbClr val="FF0000">
              <a:alpha val="6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68"/>
    </mc:Choice>
    <mc:Fallback xmlns="">
      <p:transition spd="slow" advTm="5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688662"/>
            <a:ext cx="8761413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050216" y="2774188"/>
            <a:ext cx="5568760" cy="3416300"/>
          </a:xfrm>
        </p:spPr>
        <p:txBody>
          <a:bodyPr/>
          <a:lstStyle/>
          <a:p>
            <a:r>
              <a:rPr lang="en-US" b="1" dirty="0" smtClean="0"/>
              <a:t>Initial Heparin Maintenance Infusion</a:t>
            </a:r>
          </a:p>
          <a:p>
            <a:pPr lvl="1"/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High Intensity = Higher aPTT Goal 60 – 90</a:t>
            </a:r>
          </a:p>
          <a:p>
            <a:pPr lvl="2"/>
            <a:r>
              <a:rPr lang="en-US" b="1" dirty="0" smtClean="0"/>
              <a:t>Indication: DVT/PE 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Maximum Initial Rate: 1500units/hr</a:t>
            </a:r>
          </a:p>
          <a:p>
            <a:pPr lvl="1"/>
            <a:r>
              <a:rPr lang="en-US" b="1" dirty="0" smtClean="0">
                <a:solidFill>
                  <a:srgbClr val="009900"/>
                </a:solidFill>
              </a:rPr>
              <a:t>Low Intensity = Standard aPTT Goal 46 – 70</a:t>
            </a:r>
          </a:p>
          <a:p>
            <a:pPr lvl="2"/>
            <a:r>
              <a:rPr lang="en-US" b="1" dirty="0" smtClean="0"/>
              <a:t>Indication: ACS/MI </a:t>
            </a:r>
          </a:p>
          <a:p>
            <a:pPr lvl="2"/>
            <a:r>
              <a:rPr lang="en-US" b="1" dirty="0" smtClean="0">
                <a:solidFill>
                  <a:srgbClr val="FF0000"/>
                </a:solidFill>
              </a:rPr>
              <a:t>Maximum Initial Rate: 1000units/hr</a:t>
            </a:r>
          </a:p>
          <a:p>
            <a:r>
              <a:rPr lang="en-US" b="1" dirty="0" smtClean="0"/>
              <a:t>Pre-Mix Solution = Concentration 50units/mL</a:t>
            </a:r>
          </a:p>
          <a:p>
            <a:pPr lvl="1"/>
            <a:r>
              <a:rPr lang="en-US" b="1" dirty="0" smtClean="0"/>
              <a:t>D5W and ½ NS (preferred for Diabetic patients)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457" y="1538259"/>
            <a:ext cx="4378947" cy="50428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67"/>
    </mc:Choice>
    <mc:Fallback xmlns="">
      <p:transition spd="slow" advTm="66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557238"/>
            <a:ext cx="8761413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8000"/>
                    </a14:imgEffect>
                    <a14:imgEffect>
                      <a14:brightnessContrast bright="2000" contrast="-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932" y="1261693"/>
            <a:ext cx="7255824" cy="5479121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1130570" y="2006092"/>
            <a:ext cx="841248" cy="425301"/>
          </a:xfrm>
          <a:prstGeom prst="rightArrow">
            <a:avLst>
              <a:gd name="adj1" fmla="val 33673"/>
              <a:gd name="adj2" fmla="val 520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1130570" y="1422496"/>
            <a:ext cx="841248" cy="425301"/>
          </a:xfrm>
          <a:prstGeom prst="rightArrow">
            <a:avLst>
              <a:gd name="adj1" fmla="val 33673"/>
              <a:gd name="adj2" fmla="val 5204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38233" y="3821373"/>
            <a:ext cx="3398293" cy="641445"/>
          </a:xfrm>
          <a:prstGeom prst="rect">
            <a:avLst/>
          </a:prstGeom>
          <a:noFill/>
          <a:ln w="5715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841242" y="4142095"/>
            <a:ext cx="3384645" cy="648269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0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36"/>
    </mc:Choice>
    <mc:Fallback xmlns="">
      <p:transition spd="slow" advTm="48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557238"/>
            <a:ext cx="8761413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000"/>
                    </a14:imgEffect>
                    <a14:imgEffect>
                      <a14:brightnessContrast contras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1932" y="1261693"/>
            <a:ext cx="7255824" cy="5479121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5729844" y="4134982"/>
            <a:ext cx="832040" cy="6728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29844" y="5814615"/>
            <a:ext cx="3777328" cy="104338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959050" y="5141777"/>
            <a:ext cx="1770793" cy="94157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29844" y="2122847"/>
            <a:ext cx="3777328" cy="672837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663556" y="2999921"/>
            <a:ext cx="969660" cy="938095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689194" y="4663460"/>
            <a:ext cx="3817978" cy="798928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729844" y="3801023"/>
            <a:ext cx="3777328" cy="414556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92255" y="3717890"/>
            <a:ext cx="796939" cy="857262"/>
          </a:xfrm>
          <a:prstGeom prst="ellipse">
            <a:avLst/>
          </a:prstGeom>
          <a:solidFill>
            <a:schemeClr val="bg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38233" y="3821373"/>
            <a:ext cx="3398293" cy="641445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841242" y="4142095"/>
            <a:ext cx="3384645" cy="648269"/>
          </a:xfrm>
          <a:prstGeom prst="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054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83"/>
    </mc:Choice>
    <mc:Fallback xmlns="">
      <p:transition spd="slow" advTm="115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9" grpId="0" animBg="1"/>
      <p:bldP spid="11" grpId="0" animBg="1"/>
      <p:bldP spid="14" grpId="0" animBg="1"/>
      <p:bldP spid="17" grpId="0" animBg="1"/>
      <p:bldP spid="18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70" y="2742704"/>
            <a:ext cx="10386682" cy="3004952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61668" y="6070970"/>
            <a:ext cx="8322311" cy="332092"/>
          </a:xfrm>
        </p:spPr>
        <p:txBody>
          <a:bodyPr>
            <a:noAutofit/>
          </a:bodyPr>
          <a:lstStyle/>
          <a:p>
            <a:r>
              <a:rPr lang="en-US" sz="2000" b="1" dirty="0" smtClean="0"/>
              <a:t>Physicians may always make changes to heparin drip orders</a:t>
            </a:r>
            <a:endParaRPr lang="en-US" sz="20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365504" y="3374103"/>
            <a:ext cx="3986783" cy="29568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322824" y="3899069"/>
            <a:ext cx="4881624" cy="295689"/>
          </a:xfrm>
          <a:prstGeom prst="roundRect">
            <a:avLst/>
          </a:prstGeom>
          <a:solidFill>
            <a:srgbClr val="99FF66">
              <a:alpha val="20000"/>
            </a:srgb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348087" y="4141154"/>
            <a:ext cx="4516265" cy="295689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348087" y="4411791"/>
            <a:ext cx="4004200" cy="295689"/>
          </a:xfrm>
          <a:prstGeom prst="roundRect">
            <a:avLst/>
          </a:prstGeom>
          <a:solidFill>
            <a:schemeClr val="accent1">
              <a:alpha val="1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322824" y="4632960"/>
            <a:ext cx="4881624" cy="623870"/>
          </a:xfrm>
          <a:prstGeom prst="roundRect">
            <a:avLst/>
          </a:prstGeom>
          <a:solidFill>
            <a:schemeClr val="accent3">
              <a:lumMod val="60000"/>
              <a:lumOff val="40000"/>
              <a:alpha val="2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65504" y="4706812"/>
            <a:ext cx="2367999" cy="295689"/>
          </a:xfrm>
          <a:prstGeom prst="roundRect">
            <a:avLst/>
          </a:prstGeom>
          <a:solidFill>
            <a:schemeClr val="accent1">
              <a:alpha val="11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2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67"/>
    </mc:Choice>
    <mc:Fallback xmlns="">
      <p:transition spd="slow" advTm="43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1802" y="742020"/>
            <a:ext cx="8761413" cy="706964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23" y="1577940"/>
            <a:ext cx="5432615" cy="5045173"/>
          </a:xfrm>
          <a:prstGeom prst="rect">
            <a:avLst/>
          </a:prstGeom>
        </p:spPr>
      </p:pic>
      <p:sp>
        <p:nvSpPr>
          <p:cNvPr id="6" name="Content Placeholder 3"/>
          <p:cNvSpPr>
            <a:spLocks noGrp="1"/>
          </p:cNvSpPr>
          <p:nvPr>
            <p:ph sz="half" idx="1"/>
          </p:nvPr>
        </p:nvSpPr>
        <p:spPr>
          <a:xfrm>
            <a:off x="6615209" y="2672791"/>
            <a:ext cx="4825158" cy="3416301"/>
          </a:xfrm>
        </p:spPr>
        <p:txBody>
          <a:bodyPr/>
          <a:lstStyle/>
          <a:p>
            <a:r>
              <a:rPr lang="en-US" b="1" dirty="0" smtClean="0"/>
              <a:t>Documentation of Heparin Infusion Monitoring is </a:t>
            </a:r>
            <a:r>
              <a:rPr lang="en-US" b="1" dirty="0" smtClean="0">
                <a:solidFill>
                  <a:srgbClr val="0070C0"/>
                </a:solidFill>
              </a:rPr>
              <a:t>Mandatory</a:t>
            </a:r>
          </a:p>
          <a:p>
            <a:r>
              <a:rPr lang="en-US" b="1" dirty="0" smtClean="0"/>
              <a:t>Use the </a:t>
            </a:r>
            <a:r>
              <a:rPr lang="en-US" b="1" dirty="0" smtClean="0">
                <a:solidFill>
                  <a:srgbClr val="0070C0"/>
                </a:solidFill>
              </a:rPr>
              <a:t>Heparin Infusion Monitoring </a:t>
            </a:r>
            <a:r>
              <a:rPr lang="en-US" b="1" dirty="0" smtClean="0"/>
              <a:t>tab in the Assessment/Flowsheet section of the Optimum for </a:t>
            </a:r>
            <a:r>
              <a:rPr lang="en-US" b="1" dirty="0" smtClean="0">
                <a:solidFill>
                  <a:srgbClr val="0070C0"/>
                </a:solidFill>
              </a:rPr>
              <a:t>all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heparin drips</a:t>
            </a:r>
          </a:p>
          <a:p>
            <a:r>
              <a:rPr lang="en-US" b="1" dirty="0" smtClean="0"/>
              <a:t>National </a:t>
            </a:r>
            <a:r>
              <a:rPr lang="en-US" b="1" dirty="0"/>
              <a:t>Patient Safety Goal and JCAHO Requirement</a:t>
            </a:r>
          </a:p>
          <a:p>
            <a:endParaRPr lang="en-US" dirty="0" smtClean="0">
              <a:solidFill>
                <a:srgbClr val="0070C0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9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65"/>
    </mc:Choice>
    <mc:Fallback xmlns="">
      <p:transition spd="slow" advTm="1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accent3">
                      <a:lumMod val="20000"/>
                      <a:lumOff val="80000"/>
                    </a:schemeClr>
                  </a:solidFill>
                </a:ln>
              </a:rPr>
              <a:t>Clinical Pearls – Heparin Drip Update</a:t>
            </a:r>
            <a:endParaRPr lang="en-US" b="1" dirty="0"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0086" y="2518156"/>
            <a:ext cx="5498210" cy="3760724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chemeClr val="tx1"/>
                </a:solidFill>
              </a:rPr>
              <a:t>Overall goal is to improve turn around time for initiation and titration for Heparin drips.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Current turn around time</a:t>
            </a:r>
          </a:p>
          <a:p>
            <a:pPr lvl="1"/>
            <a:r>
              <a:rPr lang="en-US" sz="1800" b="1" u="sng" dirty="0" smtClean="0">
                <a:solidFill>
                  <a:schemeClr val="tx1"/>
                </a:solidFill>
              </a:rPr>
              <a:t>1.5 to 3 hours</a:t>
            </a:r>
          </a:p>
          <a:p>
            <a:r>
              <a:rPr lang="en-US" sz="2000" b="1" dirty="0" smtClean="0">
                <a:solidFill>
                  <a:srgbClr val="00B050"/>
                </a:solidFill>
              </a:rPr>
              <a:t>Goal turn around time</a:t>
            </a:r>
          </a:p>
          <a:p>
            <a:pPr lvl="1"/>
            <a:r>
              <a:rPr lang="en-US" sz="1800" b="1" u="sng" dirty="0" smtClean="0">
                <a:solidFill>
                  <a:schemeClr val="tx1"/>
                </a:solidFill>
              </a:rPr>
              <a:t>Within 1 hour</a:t>
            </a:r>
          </a:p>
          <a:p>
            <a:pPr lvl="1"/>
            <a:r>
              <a:rPr lang="en-US" sz="1800" b="1" dirty="0" smtClean="0"/>
              <a:t>Improve patient care</a:t>
            </a:r>
          </a:p>
          <a:p>
            <a:pPr lvl="1"/>
            <a:r>
              <a:rPr lang="en-US" sz="1800" b="1" dirty="0" smtClean="0"/>
              <a:t>Minimize further clot or bleed risk </a:t>
            </a:r>
            <a:endParaRPr lang="en-US" sz="1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928296" y="2518156"/>
            <a:ext cx="5849176" cy="3699764"/>
          </a:xfrm>
        </p:spPr>
        <p:txBody>
          <a:bodyPr>
            <a:normAutofit fontScale="92500" lnSpcReduction="20000"/>
          </a:bodyPr>
          <a:lstStyle/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STAT or Timed order of aPTT levels</a:t>
            </a:r>
            <a:r>
              <a:rPr lang="en-US" sz="2200" b="1" dirty="0" smtClean="0"/>
              <a:t> are vital</a:t>
            </a: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Checking aPTT promptly </a:t>
            </a:r>
            <a:r>
              <a:rPr lang="en-US" sz="2200" b="1" dirty="0" smtClean="0"/>
              <a:t>is a high priority</a:t>
            </a: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Traceable Heparin Monitoring Infusion </a:t>
            </a: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Update medication status in real time</a:t>
            </a:r>
            <a:endParaRPr lang="en-US" sz="2200" b="1" dirty="0"/>
          </a:p>
          <a:p>
            <a:pPr lvl="1"/>
            <a:r>
              <a:rPr lang="en-US" sz="1900" b="1" dirty="0" smtClean="0"/>
              <a:t>Hold, D/C, and Restart in iMED/Optimum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US" sz="1900" b="1" dirty="0" smtClean="0"/>
              <a:t>paper MAR</a:t>
            </a:r>
          </a:p>
          <a:p>
            <a:pPr lvl="1"/>
            <a:r>
              <a:rPr lang="en-US" sz="1900" b="1" dirty="0" smtClean="0">
                <a:solidFill>
                  <a:schemeClr val="tx1"/>
                </a:solidFill>
              </a:rPr>
              <a:t>Be careful during </a:t>
            </a:r>
            <a:r>
              <a:rPr lang="en-US" sz="1900" b="1" dirty="0" smtClean="0">
                <a:solidFill>
                  <a:schemeClr val="accent2">
                    <a:lumMod val="75000"/>
                  </a:schemeClr>
                </a:solidFill>
              </a:rPr>
              <a:t>Level of Care</a:t>
            </a: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Obtain clear orders </a:t>
            </a:r>
            <a:r>
              <a:rPr lang="en-US" sz="2200" b="1" dirty="0" smtClean="0"/>
              <a:t>for Heparin drips</a:t>
            </a:r>
          </a:p>
          <a:p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Transitioning anticoagulants </a:t>
            </a:r>
            <a:endParaRPr lang="en-US" sz="2200" b="1" dirty="0"/>
          </a:p>
          <a:p>
            <a:pPr lvl="1"/>
            <a:r>
              <a:rPr lang="en-US" sz="2000" b="1" dirty="0" smtClean="0"/>
              <a:t>Ask Pharmacy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sz="22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7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764"/>
    </mc:Choice>
    <mc:Fallback xmlns="">
      <p:transition spd="slow" advTm="73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66FFCC"/>
                </a:solidFill>
              </a:rPr>
              <a:t>GMHA – Antithrombotic Agents</a:t>
            </a:r>
            <a:endParaRPr lang="en-US" b="1" dirty="0">
              <a:ln>
                <a:solidFill>
                  <a:srgbClr val="0070C0"/>
                </a:solidFill>
              </a:ln>
              <a:solidFill>
                <a:srgbClr val="66FF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5675311"/>
              </p:ext>
            </p:extLst>
          </p:nvPr>
        </p:nvGraphicFramePr>
        <p:xfrm>
          <a:off x="528320" y="2379980"/>
          <a:ext cx="11267192" cy="43111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3869"/>
                <a:gridCol w="1412939"/>
                <a:gridCol w="1412939"/>
                <a:gridCol w="1346387"/>
                <a:gridCol w="1658667"/>
                <a:gridCol w="1515326"/>
                <a:gridCol w="1228643"/>
                <a:gridCol w="1668422"/>
              </a:tblGrid>
              <a:tr h="45248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Warfarin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Enoxaparin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Heparin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Fondaparinux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Argatroban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Alteplase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Tenecteplase</a:t>
                      </a:r>
                      <a:endParaRPr lang="en-US" sz="1700" dirty="0"/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Brand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Coumadin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Lovenox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Arixtra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Cathflo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or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TPA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TNKase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or TNK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Route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PO 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SQ or IV</a:t>
                      </a:r>
                      <a:endParaRPr lang="en-US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SQ or 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SQ or 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smtClean="0">
                          <a:solidFill>
                            <a:schemeClr val="tx1"/>
                          </a:solidFill>
                        </a:rPr>
                        <a:t>IV or IA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IV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b="1" dirty="0" err="1" smtClean="0">
                          <a:solidFill>
                            <a:srgbClr val="FF0000"/>
                          </a:solidFill>
                        </a:rPr>
                        <a:t>Dx</a:t>
                      </a: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/>
                      </a:r>
                      <a:br>
                        <a:rPr lang="en-US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350" b="1" dirty="0" smtClean="0">
                          <a:solidFill>
                            <a:srgbClr val="FF0000"/>
                          </a:solidFill>
                        </a:rPr>
                        <a:t>Indication</a:t>
                      </a:r>
                    </a:p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AFIB, VTE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tx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</a:rPr>
                        <a:t>ppx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, Valves, MI reduction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ACS (NSTEMI/STEMI), AFIB, PCI, VTE (DVT/PE)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tx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1" dirty="0" err="1" smtClean="0">
                          <a:solidFill>
                            <a:schemeClr val="tx1"/>
                          </a:solidFill>
                        </a:rPr>
                        <a:t>ppx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, bridge</a:t>
                      </a: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ACS, VTE (DVT/PE)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</a:rPr>
                        <a:t>tx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1" baseline="0" dirty="0" err="1" smtClean="0">
                          <a:solidFill>
                            <a:schemeClr val="tx1"/>
                          </a:solidFill>
                        </a:rPr>
                        <a:t>ppx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, bridge, SVT, HIT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HIT, PCI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Ischemic</a:t>
                      </a:r>
                      <a:r>
                        <a:rPr lang="en-US" b="1" baseline="0" dirty="0" smtClean="0">
                          <a:solidFill>
                            <a:srgbClr val="FF0000"/>
                          </a:solidFill>
                        </a:rPr>
                        <a:t> Stroke, 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PE, STEMI, arterial </a:t>
                      </a:r>
                      <a:r>
                        <a:rPr lang="en-US" sz="1750" b="1" baseline="0" dirty="0" smtClean="0">
                          <a:solidFill>
                            <a:schemeClr val="tx1"/>
                          </a:solidFill>
                        </a:rPr>
                        <a:t>occlusion</a:t>
                      </a:r>
                      <a:endParaRPr lang="en-US" sz="175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STEMI,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PE</a:t>
                      </a:r>
                    </a:p>
                  </a:txBody>
                  <a:tcPr anchor="ctr" anchorCtr="1"/>
                </a:tc>
              </a:tr>
              <a:tr h="452483">
                <a:tc>
                  <a:txBody>
                    <a:bodyPr/>
                    <a:lstStyle/>
                    <a:p>
                      <a:pPr algn="ctr"/>
                      <a:endParaRPr lang="en-US" b="1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sz="1700" b="1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H/H,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PLT</a:t>
                      </a:r>
                    </a:p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PTT, PT/INR</a:t>
                      </a:r>
                    </a:p>
                    <a:p>
                      <a:pPr algn="ctr"/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H/H,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PLT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 PT/INR, SCr,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(anti-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</a:rPr>
                        <a:t>Xa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</a:rPr>
                        <a:t>) </a:t>
                      </a:r>
                      <a:endParaRPr 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H/H,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PLT,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PTT, PT/INR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H/H,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PLT,</a:t>
                      </a:r>
                    </a:p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SCr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H/H,</a:t>
                      </a:r>
                      <a:r>
                        <a:rPr lang="en-US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="1" dirty="0" smtClean="0">
                          <a:solidFill>
                            <a:schemeClr val="tx1"/>
                          </a:solidFill>
                        </a:rPr>
                        <a:t>PLT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PTT, PT/INR,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AST/ALT 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CT,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</a:rPr>
                        <a:t>Neuro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600" b="1" baseline="0" dirty="0" smtClean="0">
                          <a:solidFill>
                            <a:schemeClr val="tx1"/>
                          </a:solidFill>
                        </a:rPr>
                        <a:t> BP, CBC, PTT, PT/INR, Glucose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CBC,</a:t>
                      </a:r>
                      <a:r>
                        <a:rPr lang="en-US" b="1" baseline="0" dirty="0" smtClean="0">
                          <a:solidFill>
                            <a:schemeClr val="tx1"/>
                          </a:solidFill>
                        </a:rPr>
                        <a:t> PTT, PT/INR, EKG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4" y="5738277"/>
            <a:ext cx="837738" cy="63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77" y="1173190"/>
            <a:ext cx="1506574" cy="112993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14" y="1173190"/>
            <a:ext cx="1503843" cy="112788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0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66"/>
    </mc:Choice>
    <mc:Fallback xmlns="">
      <p:transition spd="slow" advTm="4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6350">
                  <a:solidFill>
                    <a:srgbClr val="FFFF99"/>
                  </a:solidFill>
                </a:ln>
              </a:rPr>
              <a:t>Clinical Pearls – HIT</a:t>
            </a:r>
            <a:br>
              <a:rPr lang="en-US" b="1" dirty="0" smtClean="0">
                <a:ln w="6350">
                  <a:solidFill>
                    <a:srgbClr val="FFFF99"/>
                  </a:solidFill>
                </a:ln>
              </a:rPr>
            </a:br>
            <a:r>
              <a:rPr lang="en-US" b="1" dirty="0" smtClean="0">
                <a:ln w="6350">
                  <a:solidFill>
                    <a:srgbClr val="FFFF99"/>
                  </a:solidFill>
                </a:ln>
              </a:rPr>
              <a:t>(Heparin Induced Thrombocytopenia)</a:t>
            </a:r>
            <a:endParaRPr lang="en-US" b="1" dirty="0">
              <a:ln w="6350">
                <a:solidFill>
                  <a:srgbClr val="FFFF99"/>
                </a:solidFill>
              </a:ln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07136" y="2603500"/>
            <a:ext cx="5272976" cy="3663188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/>
              <a:t>HIT Criteria</a:t>
            </a:r>
          </a:p>
          <a:p>
            <a:pPr lvl="1"/>
            <a:r>
              <a:rPr lang="en-US" sz="2200" b="1" dirty="0"/>
              <a:t>T</a:t>
            </a:r>
            <a:r>
              <a:rPr lang="en-US" sz="2200" b="1" dirty="0" smtClean="0"/>
              <a:t>hrombocytopenia </a:t>
            </a:r>
            <a:r>
              <a:rPr lang="en-US" sz="2200" b="1" dirty="0"/>
              <a:t>(</a:t>
            </a:r>
            <a:r>
              <a:rPr lang="en-US" sz="2200" b="1" dirty="0" err="1"/>
              <a:t>ie</a:t>
            </a:r>
            <a:r>
              <a:rPr lang="en-US" sz="2200" b="1" dirty="0"/>
              <a:t>, </a:t>
            </a:r>
            <a:r>
              <a:rPr lang="en-US" sz="2200" b="1" dirty="0" smtClean="0"/>
              <a:t>drop </a:t>
            </a:r>
            <a:r>
              <a:rPr lang="en-US" sz="2200" b="1" dirty="0"/>
              <a:t>of &gt;50% from the patient’s </a:t>
            </a:r>
            <a:r>
              <a:rPr lang="en-US" sz="2200" b="1" dirty="0" smtClean="0"/>
              <a:t>baseline)</a:t>
            </a:r>
            <a:endParaRPr lang="en-US" sz="2200" b="1" dirty="0"/>
          </a:p>
          <a:p>
            <a:pPr lvl="1"/>
            <a:r>
              <a:rPr lang="en-US" sz="2200" b="1" dirty="0"/>
              <a:t>E</a:t>
            </a:r>
            <a:r>
              <a:rPr lang="en-US" sz="2200" b="1" dirty="0" smtClean="0"/>
              <a:t>xclusion </a:t>
            </a:r>
            <a:r>
              <a:rPr lang="en-US" sz="2200" b="1" dirty="0"/>
              <a:t>of other causes of thrombocytopenia (such as </a:t>
            </a:r>
            <a:r>
              <a:rPr lang="en-US" sz="2200" b="1" dirty="0">
                <a:solidFill>
                  <a:srgbClr val="FF2929"/>
                </a:solidFill>
              </a:rPr>
              <a:t>cancer, sepsis or chemotherapy</a:t>
            </a:r>
            <a:r>
              <a:rPr lang="en-US" sz="2200" b="1" dirty="0"/>
              <a:t>) </a:t>
            </a:r>
          </a:p>
          <a:p>
            <a:pPr lvl="1"/>
            <a:r>
              <a:rPr lang="en-US" sz="2200" b="1" dirty="0"/>
              <a:t>R</a:t>
            </a:r>
            <a:r>
              <a:rPr lang="en-US" sz="2200" b="1" dirty="0" smtClean="0"/>
              <a:t>esolution </a:t>
            </a:r>
            <a:r>
              <a:rPr lang="en-US" sz="2200" b="1" dirty="0"/>
              <a:t>of thrombocytopenia after cessation of heparin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294056" y="2603500"/>
            <a:ext cx="4825159" cy="3416300"/>
          </a:xfrm>
        </p:spPr>
        <p:txBody>
          <a:bodyPr>
            <a:normAutofit lnSpcReduction="10000"/>
          </a:bodyPr>
          <a:lstStyle/>
          <a:p>
            <a:r>
              <a:rPr lang="en-US" sz="2000" b="1" dirty="0">
                <a:solidFill>
                  <a:srgbClr val="3366FF"/>
                </a:solidFill>
              </a:rPr>
              <a:t> </a:t>
            </a:r>
            <a:r>
              <a:rPr lang="en-US" sz="2400" b="1" dirty="0">
                <a:solidFill>
                  <a:schemeClr val="tx1"/>
                </a:solidFill>
              </a:rPr>
              <a:t>Key interventions: </a:t>
            </a:r>
          </a:p>
          <a:p>
            <a:pPr lvl="1"/>
            <a:r>
              <a:rPr lang="en-US" sz="2200" b="1" dirty="0" smtClean="0"/>
              <a:t>Prompt </a:t>
            </a:r>
            <a:r>
              <a:rPr lang="en-US" sz="2200" b="1" dirty="0"/>
              <a:t>cessation </a:t>
            </a:r>
            <a:r>
              <a:rPr lang="en-US" sz="2200" b="1" dirty="0" smtClean="0"/>
              <a:t>of all heparin or LMWH (enoxaparin) </a:t>
            </a:r>
          </a:p>
          <a:p>
            <a:pPr lvl="1"/>
            <a:r>
              <a:rPr lang="en-US" sz="2200" b="1" dirty="0" smtClean="0"/>
              <a:t>Initiation </a:t>
            </a:r>
            <a:r>
              <a:rPr lang="en-US" sz="2200" b="1" dirty="0"/>
              <a:t>of an alternative anticoagulant at a therapeutic </a:t>
            </a:r>
            <a:r>
              <a:rPr lang="en-US" sz="2200" b="1" dirty="0" smtClean="0"/>
              <a:t>dose</a:t>
            </a:r>
          </a:p>
          <a:p>
            <a:pPr lvl="1"/>
            <a:r>
              <a:rPr lang="en-US" sz="2200" b="1" dirty="0" smtClean="0"/>
              <a:t>Document HIT in medical record (update allergy)</a:t>
            </a:r>
            <a:endParaRPr lang="en-US" sz="2200" b="1" dirty="0"/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3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28"/>
    </mc:Choice>
    <mc:Fallback xmlns="">
      <p:transition spd="slow" advTm="5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6350">
                  <a:solidFill>
                    <a:srgbClr val="FFFF99"/>
                  </a:solidFill>
                </a:ln>
              </a:rPr>
              <a:t>Clinical Pearls – HIT:  Fondaparinux</a:t>
            </a:r>
            <a:endParaRPr lang="en-US" b="1" dirty="0">
              <a:ln w="6350">
                <a:solidFill>
                  <a:srgbClr val="FFFF99"/>
                </a:solidFill>
              </a:ln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77001" y="2603500"/>
            <a:ext cx="6521987" cy="3416301"/>
          </a:xfrm>
        </p:spPr>
        <p:txBody>
          <a:bodyPr/>
          <a:lstStyle/>
          <a:p>
            <a:r>
              <a:rPr lang="en-US" sz="2200" b="1" dirty="0"/>
              <a:t>Long half-life allows once-daily dosing </a:t>
            </a:r>
          </a:p>
          <a:p>
            <a:r>
              <a:rPr lang="en-US" sz="2200" b="1" dirty="0" smtClean="0"/>
              <a:t>In </a:t>
            </a:r>
            <a:r>
              <a:rPr lang="en-US" sz="2200" b="1" dirty="0">
                <a:solidFill>
                  <a:srgbClr val="FD2F2F"/>
                </a:solidFill>
              </a:rPr>
              <a:t>pregnant women </a:t>
            </a:r>
            <a:r>
              <a:rPr lang="en-US" sz="2200" b="1" dirty="0"/>
              <a:t>with </a:t>
            </a:r>
            <a:r>
              <a:rPr lang="en-US" sz="2200" b="1" dirty="0" smtClean="0"/>
              <a:t>HIT</a:t>
            </a:r>
          </a:p>
          <a:p>
            <a:r>
              <a:rPr lang="en-US" sz="2200" b="1" dirty="0" smtClean="0"/>
              <a:t>In </a:t>
            </a:r>
            <a:r>
              <a:rPr lang="en-US" sz="2200" b="1" dirty="0" smtClean="0">
                <a:solidFill>
                  <a:srgbClr val="FF0000"/>
                </a:solidFill>
              </a:rPr>
              <a:t>normal renal function</a:t>
            </a:r>
          </a:p>
          <a:p>
            <a:pPr lvl="1"/>
            <a:r>
              <a:rPr lang="en-US" sz="2000" b="1" dirty="0">
                <a:solidFill>
                  <a:srgbClr val="FF0000"/>
                </a:solidFill>
              </a:rPr>
              <a:t>Contraindicated in </a:t>
            </a:r>
            <a:r>
              <a:rPr lang="en-US" sz="2000" b="1" dirty="0" smtClean="0">
                <a:solidFill>
                  <a:srgbClr val="FF0000"/>
                </a:solidFill>
              </a:rPr>
              <a:t>CrCl &lt;30 ml/min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200" b="1" dirty="0" smtClean="0">
                <a:solidFill>
                  <a:srgbClr val="FD2F2F"/>
                </a:solidFill>
              </a:rPr>
              <a:t>Easier </a:t>
            </a:r>
            <a:r>
              <a:rPr lang="en-US" sz="2200" b="1" dirty="0">
                <a:solidFill>
                  <a:srgbClr val="FD2F2F"/>
                </a:solidFill>
              </a:rPr>
              <a:t>than </a:t>
            </a:r>
            <a:r>
              <a:rPr lang="en-US" sz="2200" b="1" dirty="0" smtClean="0">
                <a:solidFill>
                  <a:srgbClr val="FD2F2F"/>
                </a:solidFill>
              </a:rPr>
              <a:t>Argatroban </a:t>
            </a:r>
            <a:r>
              <a:rPr lang="en-US" sz="2200" b="1" dirty="0"/>
              <a:t>to use outside the intensive care </a:t>
            </a:r>
            <a:r>
              <a:rPr lang="en-US" sz="2200" b="1" dirty="0" smtClean="0"/>
              <a:t>unit</a:t>
            </a:r>
            <a:endParaRPr lang="en-US" sz="2200" b="1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04" y="2883916"/>
            <a:ext cx="3958917" cy="211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687"/>
    </mc:Choice>
    <mc:Fallback xmlns="">
      <p:transition spd="slow" advTm="25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6350">
                  <a:solidFill>
                    <a:srgbClr val="FFFF99"/>
                  </a:solidFill>
                </a:ln>
              </a:rPr>
              <a:t>Clinical Pearls – HIT:  Argatroban</a:t>
            </a:r>
            <a:endParaRPr lang="en-US" b="1" dirty="0">
              <a:ln w="6350">
                <a:solidFill>
                  <a:srgbClr val="FFFF99"/>
                </a:solidFill>
              </a:ln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421602" y="2583402"/>
            <a:ext cx="5770397" cy="3878357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IV continuous infusion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STAT</a:t>
            </a:r>
            <a:r>
              <a:rPr lang="en-US" sz="2000" b="1" dirty="0"/>
              <a:t> Baseline </a:t>
            </a:r>
            <a:r>
              <a:rPr lang="en-US" sz="2000" b="1" dirty="0" err="1"/>
              <a:t>aPTT</a:t>
            </a:r>
            <a:r>
              <a:rPr lang="en-US" sz="2000" b="1" dirty="0"/>
              <a:t> and PT/INR, LFTs</a:t>
            </a:r>
          </a:p>
          <a:p>
            <a:r>
              <a:rPr lang="en-US" sz="2000" b="1" dirty="0" smtClean="0"/>
              <a:t>Typical initial dose: 2mcg/kg/min</a:t>
            </a:r>
          </a:p>
          <a:p>
            <a:pPr lvl="1"/>
            <a:r>
              <a:rPr lang="en-US" sz="1800" b="1" dirty="0" smtClean="0"/>
              <a:t>Dependent on LIVER function</a:t>
            </a:r>
          </a:p>
          <a:p>
            <a:r>
              <a:rPr lang="en-US" sz="2000" b="1" dirty="0" smtClean="0"/>
              <a:t>Monitored </a:t>
            </a:r>
            <a:r>
              <a:rPr lang="en-US" sz="2000" b="1" dirty="0"/>
              <a:t>using the activated partial thromboplastin time (aPTT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Preferred in patients with impaired renal function</a:t>
            </a:r>
            <a:endParaRPr lang="en-US" sz="20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" y="2583402"/>
            <a:ext cx="1848562" cy="217980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r="48868" b="51946"/>
          <a:stretch/>
        </p:blipFill>
        <p:spPr>
          <a:xfrm>
            <a:off x="2427312" y="1866972"/>
            <a:ext cx="3994290" cy="469232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03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7"/>
    </mc:Choice>
    <mc:Fallback xmlns="">
      <p:transition spd="slow" advTm="42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9391126" cy="706964"/>
          </a:xfrm>
        </p:spPr>
        <p:txBody>
          <a:bodyPr/>
          <a:lstStyle/>
          <a:p>
            <a:r>
              <a:rPr lang="en-US" b="1" dirty="0" smtClean="0">
                <a:ln w="12700">
                  <a:solidFill>
                    <a:srgbClr val="FF0000"/>
                  </a:solidFill>
                </a:ln>
                <a:solidFill>
                  <a:schemeClr val="bg1"/>
                </a:solidFill>
              </a:rPr>
              <a:t>Anticoagulants – High Alert Medication</a:t>
            </a:r>
            <a:endParaRPr lang="en-US" b="1" dirty="0">
              <a:ln w="12700"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9817846" cy="3416300"/>
          </a:xfrm>
        </p:spPr>
        <p:txBody>
          <a:bodyPr/>
          <a:lstStyle/>
          <a:p>
            <a:r>
              <a:rPr lang="en-US" sz="2200" b="1" dirty="0" smtClean="0"/>
              <a:t>ISMP = Institute for Safe Medication Practices</a:t>
            </a:r>
          </a:p>
          <a:p>
            <a:r>
              <a:rPr lang="en-US" sz="2200" b="1" dirty="0" smtClean="0"/>
              <a:t>Anticoagulants are considered high alert medications in the ISMP list which have a heightened risk of causing significant patient harm when used in error</a:t>
            </a:r>
          </a:p>
          <a:p>
            <a:r>
              <a:rPr lang="en-US" sz="2200" b="1" dirty="0" smtClean="0"/>
              <a:t>Please </a:t>
            </a:r>
            <a:r>
              <a:rPr lang="en-US" sz="2200" b="1" dirty="0" smtClean="0">
                <a:solidFill>
                  <a:srgbClr val="FF0000"/>
                </a:solidFill>
              </a:rPr>
              <a:t>monitor and document administration of all anticoagulants </a:t>
            </a:r>
            <a:r>
              <a:rPr lang="en-US" sz="2200" b="1" dirty="0" smtClean="0"/>
              <a:t>in patient notes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AutoShape 2" descr="Image result for high alert medication"/>
          <p:cNvSpPr>
            <a:spLocks noChangeAspect="1" noChangeArrowheads="1"/>
          </p:cNvSpPr>
          <p:nvPr/>
        </p:nvSpPr>
        <p:spPr bwMode="auto">
          <a:xfrm>
            <a:off x="63500" y="-388938"/>
            <a:ext cx="2857500" cy="81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981" y="5048669"/>
            <a:ext cx="5585792" cy="160591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0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66"/>
    </mc:Choice>
    <mc:Fallback xmlns="">
      <p:transition spd="slow" advTm="26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44" y="1048512"/>
            <a:ext cx="7315200" cy="54864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6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"/>
    </mc:Choice>
    <mc:Fallback xmlns="">
      <p:transition spd="slow" advTm="11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rgbClr val="0070C0"/>
                  </a:solidFill>
                </a:ln>
                <a:solidFill>
                  <a:srgbClr val="66FFCC"/>
                </a:solidFill>
              </a:rPr>
              <a:t>GMHA – Antithrombotic Agents</a:t>
            </a:r>
            <a:endParaRPr lang="en-US" b="1" dirty="0">
              <a:ln>
                <a:solidFill>
                  <a:srgbClr val="0070C0"/>
                </a:solidFill>
              </a:ln>
              <a:solidFill>
                <a:srgbClr val="66FFC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562528"/>
              </p:ext>
            </p:extLst>
          </p:nvPr>
        </p:nvGraphicFramePr>
        <p:xfrm>
          <a:off x="227599" y="2594466"/>
          <a:ext cx="11763434" cy="36243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796"/>
                <a:gridCol w="1463538"/>
                <a:gridCol w="1526727"/>
                <a:gridCol w="1379733"/>
                <a:gridCol w="1772736"/>
                <a:gridCol w="1515070"/>
                <a:gridCol w="1401698"/>
                <a:gridCol w="1618136"/>
              </a:tblGrid>
              <a:tr h="53549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Warfarin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Enoxaparin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Heparin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Fondaparinux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smtClean="0"/>
                        <a:t>Argatroban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Alteplase</a:t>
                      </a:r>
                      <a:endParaRPr lang="en-US" sz="17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 err="1" smtClean="0"/>
                        <a:t>Tenecteplase</a:t>
                      </a:r>
                      <a:endParaRPr lang="en-US" sz="1700" dirty="0"/>
                    </a:p>
                  </a:txBody>
                  <a:tcPr anchor="ctr" anchorCtr="1"/>
                </a:tc>
              </a:tr>
              <a:tr h="757505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Brand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Coumadin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Lovenox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Arixtra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-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Cathflo</a:t>
                      </a:r>
                      <a:r>
                        <a:rPr lang="en-US" b="1" dirty="0" smtClean="0"/>
                        <a:t> </a:t>
                      </a:r>
                    </a:p>
                    <a:p>
                      <a:pPr algn="ctr"/>
                      <a:r>
                        <a:rPr lang="en-US" b="1" dirty="0" smtClean="0"/>
                        <a:t>or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dirty="0" smtClean="0"/>
                        <a:t>TPA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/>
                        <a:t>TNKase</a:t>
                      </a:r>
                      <a:r>
                        <a:rPr lang="en-US" b="1" dirty="0" smtClean="0"/>
                        <a:t> </a:t>
                      </a:r>
                    </a:p>
                    <a:p>
                      <a:pPr algn="ctr"/>
                      <a:r>
                        <a:rPr lang="en-US" b="1" dirty="0" smtClean="0"/>
                        <a:t>or TNK</a:t>
                      </a:r>
                      <a:endParaRPr lang="en-US" b="1" dirty="0"/>
                    </a:p>
                  </a:txBody>
                  <a:tcPr anchor="ctr" anchorCtr="1"/>
                </a:tc>
              </a:tr>
              <a:tr h="10821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CI</a:t>
                      </a:r>
                      <a:br>
                        <a:rPr lang="en-US" b="1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contra-indication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Major Bleeding</a:t>
                      </a:r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Major Bleeding,</a:t>
                      </a:r>
                    </a:p>
                    <a:p>
                      <a:pPr algn="ctr"/>
                      <a:r>
                        <a:rPr lang="en-US" b="1" dirty="0" smtClean="0"/>
                        <a:t>HIT, Severe Thrombocytopenia,</a:t>
                      </a:r>
                      <a:endParaRPr lang="en-US" b="1" baseline="0" dirty="0" smtClean="0"/>
                    </a:p>
                    <a:p>
                      <a:pPr algn="ctr"/>
                      <a:r>
                        <a:rPr lang="en-US" b="1" baseline="0" dirty="0" smtClean="0"/>
                        <a:t>True Pork Allergy</a:t>
                      </a:r>
                      <a:endParaRPr lang="en-US" b="1" dirty="0" smtClean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Major Bleeding,</a:t>
                      </a:r>
                    </a:p>
                    <a:p>
                      <a:pPr algn="ctr"/>
                      <a:r>
                        <a:rPr lang="en-US" b="1" dirty="0" err="1" smtClean="0"/>
                        <a:t>CrCL</a:t>
                      </a:r>
                      <a:r>
                        <a:rPr lang="en-US" b="1" dirty="0" smtClean="0"/>
                        <a:t> </a:t>
                      </a:r>
                    </a:p>
                    <a:p>
                      <a:pPr algn="ctr"/>
                      <a:r>
                        <a:rPr lang="en-US" b="1" dirty="0" smtClean="0"/>
                        <a:t>&lt; 30ml/min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Major</a:t>
                      </a:r>
                      <a:r>
                        <a:rPr lang="en-US" b="1" baseline="0" dirty="0" smtClean="0"/>
                        <a:t> Bleeding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Major Bleed, </a:t>
                      </a:r>
                    </a:p>
                    <a:p>
                      <a:pPr algn="ctr"/>
                      <a:r>
                        <a:rPr lang="en-US" b="1" dirty="0" smtClean="0"/>
                        <a:t>INR ≥ 1.7,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HTN Crisis,</a:t>
                      </a:r>
                    </a:p>
                    <a:p>
                      <a:pPr algn="ctr"/>
                      <a:r>
                        <a:rPr lang="en-US" b="1" dirty="0" smtClean="0"/>
                        <a:t>Recent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en-US" b="1" baseline="0" dirty="0" err="1" smtClean="0"/>
                        <a:t>Sx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Major Bleed,</a:t>
                      </a:r>
                      <a:endParaRPr lang="en-US" b="1" dirty="0"/>
                    </a:p>
                    <a:p>
                      <a:pPr algn="ctr"/>
                      <a:r>
                        <a:rPr lang="en-US" b="1" dirty="0" smtClean="0"/>
                        <a:t>HTN</a:t>
                      </a:r>
                      <a:r>
                        <a:rPr lang="en-US" b="1" baseline="0" dirty="0" smtClean="0"/>
                        <a:t> crisis,</a:t>
                      </a:r>
                    </a:p>
                    <a:p>
                      <a:pPr algn="ctr"/>
                      <a:r>
                        <a:rPr lang="en-US" b="1" baseline="0" dirty="0" smtClean="0"/>
                        <a:t>Recent </a:t>
                      </a:r>
                      <a:r>
                        <a:rPr lang="en-US" b="1" baseline="0" dirty="0" err="1" smtClean="0"/>
                        <a:t>Sx</a:t>
                      </a:r>
                      <a:endParaRPr lang="en-US" b="1" dirty="0" smtClean="0"/>
                    </a:p>
                  </a:txBody>
                  <a:tcPr anchor="ctr" anchorCtr="1"/>
                </a:tc>
              </a:tr>
              <a:tr h="868296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Category</a:t>
                      </a:r>
                      <a:r>
                        <a:rPr lang="en-US" b="1" baseline="0" dirty="0" smtClean="0"/>
                        <a:t> X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Category </a:t>
                      </a:r>
                      <a:br>
                        <a:rPr lang="en-US" b="1" dirty="0" smtClean="0"/>
                      </a:br>
                      <a:r>
                        <a:rPr lang="en-US" b="1" dirty="0" smtClean="0"/>
                        <a:t>B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50" b="1" dirty="0" smtClean="0"/>
                        <a:t>Category</a:t>
                      </a:r>
                      <a:r>
                        <a:rPr lang="en-US" sz="1750" b="1" baseline="0" dirty="0" smtClean="0"/>
                        <a:t> C</a:t>
                      </a:r>
                      <a:endParaRPr lang="en-US" sz="1750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Limited/ Unknown</a:t>
                      </a:r>
                      <a:endParaRPr lang="en-US" b="1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Limited/ Unknown</a:t>
                      </a:r>
                      <a:endParaRPr lang="en-US" b="1" dirty="0"/>
                    </a:p>
                  </a:txBody>
                  <a:tcPr anchor="ctr" anchorCtr="1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Category</a:t>
                      </a:r>
                      <a:r>
                        <a:rPr lang="en-US" b="1" baseline="0" dirty="0" smtClean="0"/>
                        <a:t> C</a:t>
                      </a:r>
                      <a:endParaRPr lang="en-US" b="1" dirty="0"/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 anchorCtr="1"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69" y="5515644"/>
            <a:ext cx="444215" cy="56896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32"/>
    </mc:Choice>
    <mc:Fallback xmlns="">
      <p:transition spd="slow" advTm="6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Warfarin (Coumadin)</a:t>
            </a:r>
            <a:endParaRPr lang="en-US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6" y="2375176"/>
            <a:ext cx="4572000" cy="3543300"/>
          </a:xfrm>
        </p:spPr>
      </p:pic>
      <p:sp>
        <p:nvSpPr>
          <p:cNvPr id="7" name="AutoShape 2" descr="Image result for peg tube feedin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118" y="2603776"/>
            <a:ext cx="5135087" cy="3543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40"/>
    </mc:Choice>
    <mc:Fallback xmlns="">
      <p:transition spd="slow" advTm="22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Warfarin - Indications</a:t>
            </a:r>
            <a:endParaRPr lang="en-US" b="1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AutoShape 2" descr="Image result for peg tube feeding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-858216" y="-1759226"/>
            <a:ext cx="5715000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68" y="2375176"/>
            <a:ext cx="5937663" cy="4383112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4000"/>
                    </a14:imgEffect>
                    <a14:imgEffect>
                      <a14:saturation sat="180000"/>
                    </a14:imgEffect>
                    <a14:imgEffect>
                      <a14:brightnessContrast bright="5000" contrast="-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842" y="2818733"/>
            <a:ext cx="3893620" cy="335346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3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0"/>
    </mc:Choice>
    <mc:Fallback xmlns="">
      <p:transition spd="slow" advTm="29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1|5.2|9.4|13.3|4.7|10|4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4983</TotalTime>
  <Words>2784</Words>
  <Application>Microsoft Office PowerPoint</Application>
  <PresentationFormat>Custom</PresentationFormat>
  <Paragraphs>536</Paragraphs>
  <Slides>64</Slides>
  <Notes>1</Notes>
  <HiddenSlides>0</HiddenSlides>
  <MMClips>64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Ion Boardroom</vt:lpstr>
      <vt:lpstr>2018 GMHA Anticoagulation for Healthcare Professionals:  Clinical Pearls &amp; Updates</vt:lpstr>
      <vt:lpstr>Objectives</vt:lpstr>
      <vt:lpstr>Virchow’s Triad</vt:lpstr>
      <vt:lpstr>Coagulation (Clotting) Cascade </vt:lpstr>
      <vt:lpstr>GMHA – Antithrombotic Agents</vt:lpstr>
      <vt:lpstr>GMHA – Antithrombotic Agents</vt:lpstr>
      <vt:lpstr>GMHA – Antithrombotic Agents</vt:lpstr>
      <vt:lpstr>Warfarin (Coumadin)</vt:lpstr>
      <vt:lpstr>Warfarin - Indications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Clinical Pearls - Warfarin</vt:lpstr>
      <vt:lpstr>DOAC – Direct Oral Anticoagulants</vt:lpstr>
      <vt:lpstr>Coagulation (Clotting) Cascade </vt:lpstr>
      <vt:lpstr>DOAC - Pharmacological Properties  </vt:lpstr>
      <vt:lpstr>DOAC Indications</vt:lpstr>
      <vt:lpstr>DOAC Dosing</vt:lpstr>
      <vt:lpstr>DOAC – Pradaxa (Non-formulary)</vt:lpstr>
      <vt:lpstr>DOAC – Pradaxa (Non-formulary)</vt:lpstr>
      <vt:lpstr>DOAC – Pradaxa (Non-formulary)</vt:lpstr>
      <vt:lpstr>DOAC – Xarelto</vt:lpstr>
      <vt:lpstr>DOAC – Xarelto</vt:lpstr>
      <vt:lpstr>DOAC – Xarelto </vt:lpstr>
      <vt:lpstr>DOAC – Eliquis </vt:lpstr>
      <vt:lpstr>DOAC – Eliquis </vt:lpstr>
      <vt:lpstr>DOAC – Adverse Effects</vt:lpstr>
      <vt:lpstr>DOAC – Pregnancy &amp; Lactation</vt:lpstr>
      <vt:lpstr>DOAC – Monitoring </vt:lpstr>
      <vt:lpstr>DOAC – Reversal Management</vt:lpstr>
      <vt:lpstr>Clinical Pearls – DOACs</vt:lpstr>
      <vt:lpstr>Clinical Pearls – DOACs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Heparin Drip Update</vt:lpstr>
      <vt:lpstr>Clinical Pearls – HIT (Heparin Induced Thrombocytopenia)</vt:lpstr>
      <vt:lpstr>Clinical Pearls – HIT:  Fondaparinux</vt:lpstr>
      <vt:lpstr>Clinical Pearls – HIT:  Argatroban</vt:lpstr>
      <vt:lpstr>Anticoagulants – High Alert Medication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Anticoagulation Update</dc:title>
  <dc:creator>rxpharm3</dc:creator>
  <cp:lastModifiedBy>Windows User</cp:lastModifiedBy>
  <cp:revision>285</cp:revision>
  <cp:lastPrinted>2018-11-11T09:14:18Z</cp:lastPrinted>
  <dcterms:created xsi:type="dcterms:W3CDTF">2018-01-26T10:11:35Z</dcterms:created>
  <dcterms:modified xsi:type="dcterms:W3CDTF">2018-11-19T04:46:36Z</dcterms:modified>
</cp:coreProperties>
</file>